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Override PartName="/ppt/embeddings/oleObject1.bin" ContentType="application/vnd.openxmlformats-officedocument.oleObject"/>
  <Override PartName="/ppt/diagrams/colors1.xml" ContentType="application/vnd.openxmlformats-officedocument.drawingml.diagramColors+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diagrams/layout1.xml" ContentType="application/vnd.openxmlformats-officedocument.drawingml.diagramLayout+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Default Extension="emf" ContentType="image/x-emf"/>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diagrams/data1.xml" ContentType="application/vnd.openxmlformats-officedocument.drawingml.diagramData+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diagrams/quickStyle1.xml" ContentType="application/vnd.openxmlformats-officedocument.drawingml.diagramStyle+xml"/>
  <Override PartName="/ppt/slides/slide24.xml" ContentType="application/vnd.openxmlformats-officedocument.presentationml.slide+xml"/>
  <Override PartName="/ppt/charts/chart1.xml" ContentType="application/vnd.openxmlformats-officedocument.drawingml.chart+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Default Extension="gif" ContentType="image/gif"/>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diagrams/drawing1.xml" ContentType="application/vnd.ms-office.drawingml.diagramDrawing+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2"/>
  </p:notesMasterIdLst>
  <p:sldIdLst>
    <p:sldId id="256" r:id="rId2"/>
    <p:sldId id="289" r:id="rId3"/>
    <p:sldId id="290" r:id="rId4"/>
    <p:sldId id="268" r:id="rId5"/>
    <p:sldId id="269" r:id="rId6"/>
    <p:sldId id="286" r:id="rId7"/>
    <p:sldId id="287" r:id="rId8"/>
    <p:sldId id="288" r:id="rId9"/>
    <p:sldId id="295" r:id="rId10"/>
    <p:sldId id="315" r:id="rId11"/>
    <p:sldId id="297" r:id="rId12"/>
    <p:sldId id="306" r:id="rId13"/>
    <p:sldId id="316" r:id="rId14"/>
    <p:sldId id="298" r:id="rId15"/>
    <p:sldId id="317" r:id="rId16"/>
    <p:sldId id="299" r:id="rId17"/>
    <p:sldId id="300" r:id="rId18"/>
    <p:sldId id="307" r:id="rId19"/>
    <p:sldId id="311" r:id="rId20"/>
    <p:sldId id="292" r:id="rId21"/>
    <p:sldId id="293" r:id="rId22"/>
    <p:sldId id="294" r:id="rId23"/>
    <p:sldId id="271" r:id="rId24"/>
    <p:sldId id="321" r:id="rId25"/>
    <p:sldId id="328" r:id="rId26"/>
    <p:sldId id="329" r:id="rId27"/>
    <p:sldId id="330" r:id="rId28"/>
    <p:sldId id="302" r:id="rId29"/>
    <p:sldId id="331" r:id="rId30"/>
    <p:sldId id="285"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311" autoAdjust="0"/>
    <p:restoredTop sz="89984" autoAdjust="0"/>
  </p:normalViewPr>
  <p:slideViewPr>
    <p:cSldViewPr snapToGrid="0" snapToObjects="1">
      <p:cViewPr varScale="1">
        <p:scale>
          <a:sx n="114" d="100"/>
          <a:sy n="114" d="100"/>
        </p:scale>
        <p:origin x="-744"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
  <c:chart>
    <c:autoTitleDeleted val="1"/>
    <c:plotArea>
      <c:layout/>
      <c:lineChart>
        <c:grouping val="stacked"/>
        <c:ser>
          <c:idx val="1"/>
          <c:order val="0"/>
          <c:spPr>
            <a:ln>
              <a:solidFill>
                <a:schemeClr val="tx1"/>
              </a:solidFill>
            </a:ln>
          </c:spPr>
          <c:marker>
            <c:spPr>
              <a:ln>
                <a:solidFill>
                  <a:schemeClr val="tx1"/>
                </a:solidFill>
              </a:ln>
            </c:spPr>
          </c:marker>
          <c:cat>
            <c:numRef>
              <c:f>Sheet1!$A$1:$A$7</c:f>
              <c:numCache>
                <c:formatCode>General</c:formatCode>
                <c:ptCount val="7"/>
                <c:pt idx="0">
                  <c:v>2007.0</c:v>
                </c:pt>
                <c:pt idx="1">
                  <c:v>2008.0</c:v>
                </c:pt>
                <c:pt idx="2">
                  <c:v>2009.0</c:v>
                </c:pt>
                <c:pt idx="3">
                  <c:v>2010.0</c:v>
                </c:pt>
                <c:pt idx="4">
                  <c:v>2011.0</c:v>
                </c:pt>
                <c:pt idx="5">
                  <c:v>2012.0</c:v>
                </c:pt>
                <c:pt idx="6">
                  <c:v>2013.0</c:v>
                </c:pt>
              </c:numCache>
            </c:numRef>
          </c:cat>
          <c:val>
            <c:numRef>
              <c:f>Sheet1!$B$1:$B$7</c:f>
              <c:numCache>
                <c:formatCode>General</c:formatCode>
                <c:ptCount val="7"/>
                <c:pt idx="0">
                  <c:v>250.0</c:v>
                </c:pt>
                <c:pt idx="1">
                  <c:v>260.0</c:v>
                </c:pt>
                <c:pt idx="2">
                  <c:v>400.0</c:v>
                </c:pt>
                <c:pt idx="3">
                  <c:v>1400.0</c:v>
                </c:pt>
                <c:pt idx="4">
                  <c:v>2500.0</c:v>
                </c:pt>
                <c:pt idx="5">
                  <c:v>2500.0</c:v>
                </c:pt>
                <c:pt idx="6">
                  <c:v>2500.0</c:v>
                </c:pt>
              </c:numCache>
            </c:numRef>
          </c:val>
        </c:ser>
        <c:marker val="1"/>
        <c:axId val="554659912"/>
        <c:axId val="505771272"/>
      </c:lineChart>
      <c:dateAx>
        <c:axId val="554659912"/>
        <c:scaling>
          <c:orientation val="minMax"/>
        </c:scaling>
        <c:axPos val="b"/>
        <c:numFmt formatCode="General" sourceLinked="1"/>
        <c:tickLblPos val="nextTo"/>
        <c:txPr>
          <a:bodyPr/>
          <a:lstStyle/>
          <a:p>
            <a:pPr>
              <a:defRPr sz="1800"/>
            </a:pPr>
            <a:endParaRPr lang="en-US"/>
          </a:p>
        </c:txPr>
        <c:crossAx val="505771272"/>
        <c:crosses val="autoZero"/>
        <c:lblOffset val="100"/>
        <c:baseTimeUnit val="days"/>
        <c:majorUnit val="1.0"/>
        <c:minorUnit val="1.0"/>
      </c:dateAx>
      <c:valAx>
        <c:axId val="505771272"/>
        <c:scaling>
          <c:orientation val="minMax"/>
          <c:max val="3000.0"/>
        </c:scaling>
        <c:axPos val="l"/>
        <c:majorGridlines/>
        <c:numFmt formatCode="#,##0" sourceLinked="0"/>
        <c:tickLblPos val="nextTo"/>
        <c:txPr>
          <a:bodyPr/>
          <a:lstStyle/>
          <a:p>
            <a:pPr>
              <a:defRPr sz="1600"/>
            </a:pPr>
            <a:endParaRPr lang="en-US"/>
          </a:p>
        </c:txPr>
        <c:crossAx val="554659912"/>
        <c:crosses val="autoZero"/>
        <c:crossBetween val="between"/>
      </c:valAx>
    </c:plotArea>
    <c:plotVisOnly val="1"/>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019F64-5396-B14C-A429-CF2A2267DAF3}"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98DFC641-9160-B941-B1AE-A3D0EDADC5F8}">
      <dgm:prSet phldrT="[Text]" custT="1"/>
      <dgm:spPr/>
      <dgm:t>
        <a:bodyPr/>
        <a:lstStyle/>
        <a:p>
          <a:r>
            <a:rPr lang="en-US" sz="3600" dirty="0" smtClean="0"/>
            <a:t>Individuals with Autism and their families</a:t>
          </a:r>
          <a:endParaRPr lang="en-US" sz="3600" dirty="0"/>
        </a:p>
      </dgm:t>
    </dgm:pt>
    <dgm:pt modelId="{6B921E67-2933-434C-A9A0-3E4CA663AAEE}" type="parTrans" cxnId="{3D2F4B1A-D318-F342-9562-B415E95D5953}">
      <dgm:prSet/>
      <dgm:spPr/>
      <dgm:t>
        <a:bodyPr/>
        <a:lstStyle/>
        <a:p>
          <a:endParaRPr lang="en-US"/>
        </a:p>
      </dgm:t>
    </dgm:pt>
    <dgm:pt modelId="{1505F38E-A27F-DA40-A2CE-941A659A9B91}" type="sibTrans" cxnId="{3D2F4B1A-D318-F342-9562-B415E95D5953}">
      <dgm:prSet/>
      <dgm:spPr/>
      <dgm:t>
        <a:bodyPr/>
        <a:lstStyle/>
        <a:p>
          <a:endParaRPr lang="en-US"/>
        </a:p>
      </dgm:t>
    </dgm:pt>
    <dgm:pt modelId="{4266EE6B-5881-344C-911A-388265256BA7}">
      <dgm:prSet phldrT="[Text]" custT="1"/>
      <dgm:spPr/>
      <dgm:t>
        <a:bodyPr/>
        <a:lstStyle/>
        <a:p>
          <a:r>
            <a:rPr lang="en-US" sz="4400" dirty="0" smtClean="0"/>
            <a:t>Musicians</a:t>
          </a:r>
          <a:endParaRPr lang="en-US" sz="4400" dirty="0"/>
        </a:p>
      </dgm:t>
    </dgm:pt>
    <dgm:pt modelId="{8B591875-51B4-074A-962C-9F5B33096022}" type="parTrans" cxnId="{E104D2FD-8193-AB46-82F2-99385D2BAFA3}">
      <dgm:prSet/>
      <dgm:spPr/>
      <dgm:t>
        <a:bodyPr/>
        <a:lstStyle/>
        <a:p>
          <a:endParaRPr lang="en-US"/>
        </a:p>
      </dgm:t>
    </dgm:pt>
    <dgm:pt modelId="{2BB2E4AE-7368-E740-AB72-326AA02501EB}" type="sibTrans" cxnId="{E104D2FD-8193-AB46-82F2-99385D2BAFA3}">
      <dgm:prSet/>
      <dgm:spPr/>
      <dgm:t>
        <a:bodyPr/>
        <a:lstStyle/>
        <a:p>
          <a:endParaRPr lang="en-US"/>
        </a:p>
      </dgm:t>
    </dgm:pt>
    <dgm:pt modelId="{678E3E0F-25D9-234C-940E-BAEC58344FFA}">
      <dgm:prSet phldrT="[Text]" custT="1"/>
      <dgm:spPr/>
      <dgm:t>
        <a:bodyPr/>
        <a:lstStyle/>
        <a:p>
          <a:r>
            <a:rPr lang="en-US" sz="4400" dirty="0" smtClean="0"/>
            <a:t>Volunteers</a:t>
          </a:r>
          <a:endParaRPr lang="en-US" sz="4400" dirty="0"/>
        </a:p>
      </dgm:t>
    </dgm:pt>
    <dgm:pt modelId="{8A9FDC41-5F41-6F42-A1B7-10E39DE55FFB}" type="parTrans" cxnId="{11F37185-7599-B74A-B5B6-F06836B73791}">
      <dgm:prSet/>
      <dgm:spPr/>
      <dgm:t>
        <a:bodyPr/>
        <a:lstStyle/>
        <a:p>
          <a:endParaRPr lang="en-US"/>
        </a:p>
      </dgm:t>
    </dgm:pt>
    <dgm:pt modelId="{DAC90793-E903-A34B-B9DA-1B3B6C96F798}" type="sibTrans" cxnId="{11F37185-7599-B74A-B5B6-F06836B73791}">
      <dgm:prSet/>
      <dgm:spPr/>
      <dgm:t>
        <a:bodyPr/>
        <a:lstStyle/>
        <a:p>
          <a:endParaRPr lang="en-US"/>
        </a:p>
      </dgm:t>
    </dgm:pt>
    <dgm:pt modelId="{C54A3FE6-6950-2F4A-9079-865AC9E4DE4A}" type="pres">
      <dgm:prSet presAssocID="{E9019F64-5396-B14C-A429-CF2A2267DAF3}" presName="Name0" presStyleCnt="0">
        <dgm:presLayoutVars>
          <dgm:dir/>
          <dgm:resizeHandles val="exact"/>
        </dgm:presLayoutVars>
      </dgm:prSet>
      <dgm:spPr/>
      <dgm:t>
        <a:bodyPr/>
        <a:lstStyle/>
        <a:p>
          <a:endParaRPr lang="en-US"/>
        </a:p>
      </dgm:t>
    </dgm:pt>
    <dgm:pt modelId="{02F72236-165C-E444-8C74-0A604D5C63E7}" type="pres">
      <dgm:prSet presAssocID="{98DFC641-9160-B941-B1AE-A3D0EDADC5F8}" presName="node" presStyleLbl="node1" presStyleIdx="0" presStyleCnt="3" custRadScaleRad="84010">
        <dgm:presLayoutVars>
          <dgm:bulletEnabled val="1"/>
        </dgm:presLayoutVars>
      </dgm:prSet>
      <dgm:spPr/>
      <dgm:t>
        <a:bodyPr/>
        <a:lstStyle/>
        <a:p>
          <a:endParaRPr lang="en-US"/>
        </a:p>
      </dgm:t>
    </dgm:pt>
    <dgm:pt modelId="{8FB4181C-D6D2-3745-BCDD-F50E58F60375}" type="pres">
      <dgm:prSet presAssocID="{1505F38E-A27F-DA40-A2CE-941A659A9B91}" presName="sibTrans" presStyleLbl="sibTrans2D1" presStyleIdx="0" presStyleCnt="3" custScaleX="124368" custScaleY="156929"/>
      <dgm:spPr/>
      <dgm:t>
        <a:bodyPr/>
        <a:lstStyle/>
        <a:p>
          <a:endParaRPr lang="en-US"/>
        </a:p>
      </dgm:t>
    </dgm:pt>
    <dgm:pt modelId="{23EF93BC-63A5-B74D-BF19-C24E4995C0A8}" type="pres">
      <dgm:prSet presAssocID="{1505F38E-A27F-DA40-A2CE-941A659A9B91}" presName="connectorText" presStyleLbl="sibTrans2D1" presStyleIdx="0" presStyleCnt="3"/>
      <dgm:spPr/>
      <dgm:t>
        <a:bodyPr/>
        <a:lstStyle/>
        <a:p>
          <a:endParaRPr lang="en-US"/>
        </a:p>
      </dgm:t>
    </dgm:pt>
    <dgm:pt modelId="{330665ED-58AF-474E-AC3D-C284B00FFB7A}" type="pres">
      <dgm:prSet presAssocID="{4266EE6B-5881-344C-911A-388265256BA7}" presName="node" presStyleLbl="node1" presStyleIdx="1" presStyleCnt="3" custRadScaleRad="90509" custRadScaleInc="-21869">
        <dgm:presLayoutVars>
          <dgm:bulletEnabled val="1"/>
        </dgm:presLayoutVars>
      </dgm:prSet>
      <dgm:spPr/>
      <dgm:t>
        <a:bodyPr/>
        <a:lstStyle/>
        <a:p>
          <a:endParaRPr lang="en-US"/>
        </a:p>
      </dgm:t>
    </dgm:pt>
    <dgm:pt modelId="{3AB2ED4D-E61D-184E-8E30-4BCAA5E1B698}" type="pres">
      <dgm:prSet presAssocID="{2BB2E4AE-7368-E740-AB72-326AA02501EB}" presName="sibTrans" presStyleLbl="sibTrans2D1" presStyleIdx="1" presStyleCnt="3" custScaleX="118905" custScaleY="156929"/>
      <dgm:spPr/>
      <dgm:t>
        <a:bodyPr/>
        <a:lstStyle/>
        <a:p>
          <a:endParaRPr lang="en-US"/>
        </a:p>
      </dgm:t>
    </dgm:pt>
    <dgm:pt modelId="{C15CDC7B-81A5-9246-AC30-BBCA5450F9DA}" type="pres">
      <dgm:prSet presAssocID="{2BB2E4AE-7368-E740-AB72-326AA02501EB}" presName="connectorText" presStyleLbl="sibTrans2D1" presStyleIdx="1" presStyleCnt="3"/>
      <dgm:spPr/>
      <dgm:t>
        <a:bodyPr/>
        <a:lstStyle/>
        <a:p>
          <a:endParaRPr lang="en-US"/>
        </a:p>
      </dgm:t>
    </dgm:pt>
    <dgm:pt modelId="{553379E3-75CD-8349-8CD1-40CB74CA11A1}" type="pres">
      <dgm:prSet presAssocID="{678E3E0F-25D9-234C-940E-BAEC58344FFA}" presName="node" presStyleLbl="node1" presStyleIdx="2" presStyleCnt="3" custRadScaleRad="90350" custRadScaleInc="22429">
        <dgm:presLayoutVars>
          <dgm:bulletEnabled val="1"/>
        </dgm:presLayoutVars>
      </dgm:prSet>
      <dgm:spPr/>
      <dgm:t>
        <a:bodyPr/>
        <a:lstStyle/>
        <a:p>
          <a:endParaRPr lang="en-US"/>
        </a:p>
      </dgm:t>
    </dgm:pt>
    <dgm:pt modelId="{45670B3B-5A98-E942-BF31-907D12A7A729}" type="pres">
      <dgm:prSet presAssocID="{DAC90793-E903-A34B-B9DA-1B3B6C96F798}" presName="sibTrans" presStyleLbl="sibTrans2D1" presStyleIdx="2" presStyleCnt="3" custScaleX="117241" custScaleY="156929"/>
      <dgm:spPr/>
      <dgm:t>
        <a:bodyPr/>
        <a:lstStyle/>
        <a:p>
          <a:endParaRPr lang="en-US"/>
        </a:p>
      </dgm:t>
    </dgm:pt>
    <dgm:pt modelId="{D9779B3A-76E4-5A44-9B0A-BD9DBA757583}" type="pres">
      <dgm:prSet presAssocID="{DAC90793-E903-A34B-B9DA-1B3B6C96F798}" presName="connectorText" presStyleLbl="sibTrans2D1" presStyleIdx="2" presStyleCnt="3"/>
      <dgm:spPr/>
      <dgm:t>
        <a:bodyPr/>
        <a:lstStyle/>
        <a:p>
          <a:endParaRPr lang="en-US"/>
        </a:p>
      </dgm:t>
    </dgm:pt>
  </dgm:ptLst>
  <dgm:cxnLst>
    <dgm:cxn modelId="{21022BB7-7EEC-5F4D-8C79-B6A5957E8ED2}" type="presOf" srcId="{98DFC641-9160-B941-B1AE-A3D0EDADC5F8}" destId="{02F72236-165C-E444-8C74-0A604D5C63E7}" srcOrd="0" destOrd="0" presId="urn:microsoft.com/office/officeart/2005/8/layout/cycle7"/>
    <dgm:cxn modelId="{E104D2FD-8193-AB46-82F2-99385D2BAFA3}" srcId="{E9019F64-5396-B14C-A429-CF2A2267DAF3}" destId="{4266EE6B-5881-344C-911A-388265256BA7}" srcOrd="1" destOrd="0" parTransId="{8B591875-51B4-074A-962C-9F5B33096022}" sibTransId="{2BB2E4AE-7368-E740-AB72-326AA02501EB}"/>
    <dgm:cxn modelId="{295C04F2-25E1-5948-A732-E45EA6AA0159}" type="presOf" srcId="{1505F38E-A27F-DA40-A2CE-941A659A9B91}" destId="{23EF93BC-63A5-B74D-BF19-C24E4995C0A8}" srcOrd="1" destOrd="0" presId="urn:microsoft.com/office/officeart/2005/8/layout/cycle7"/>
    <dgm:cxn modelId="{8153A684-A4C1-7C45-950F-2CEAF202E38F}" type="presOf" srcId="{DAC90793-E903-A34B-B9DA-1B3B6C96F798}" destId="{D9779B3A-76E4-5A44-9B0A-BD9DBA757583}" srcOrd="1" destOrd="0" presId="urn:microsoft.com/office/officeart/2005/8/layout/cycle7"/>
    <dgm:cxn modelId="{8E9AB611-0123-314A-B02E-403A71147719}" type="presOf" srcId="{1505F38E-A27F-DA40-A2CE-941A659A9B91}" destId="{8FB4181C-D6D2-3745-BCDD-F50E58F60375}" srcOrd="0" destOrd="0" presId="urn:microsoft.com/office/officeart/2005/8/layout/cycle7"/>
    <dgm:cxn modelId="{11F37185-7599-B74A-B5B6-F06836B73791}" srcId="{E9019F64-5396-B14C-A429-CF2A2267DAF3}" destId="{678E3E0F-25D9-234C-940E-BAEC58344FFA}" srcOrd="2" destOrd="0" parTransId="{8A9FDC41-5F41-6F42-A1B7-10E39DE55FFB}" sibTransId="{DAC90793-E903-A34B-B9DA-1B3B6C96F798}"/>
    <dgm:cxn modelId="{549CCFB6-9C63-7F45-AF75-975EC207921D}" type="presOf" srcId="{E9019F64-5396-B14C-A429-CF2A2267DAF3}" destId="{C54A3FE6-6950-2F4A-9079-865AC9E4DE4A}" srcOrd="0" destOrd="0" presId="urn:microsoft.com/office/officeart/2005/8/layout/cycle7"/>
    <dgm:cxn modelId="{5DFD3F78-0061-384E-94E8-DE15B73AB3B3}" type="presOf" srcId="{2BB2E4AE-7368-E740-AB72-326AA02501EB}" destId="{C15CDC7B-81A5-9246-AC30-BBCA5450F9DA}" srcOrd="1" destOrd="0" presId="urn:microsoft.com/office/officeart/2005/8/layout/cycle7"/>
    <dgm:cxn modelId="{6D31F4B1-561F-194C-A0DE-1DBEB49E6C07}" type="presOf" srcId="{2BB2E4AE-7368-E740-AB72-326AA02501EB}" destId="{3AB2ED4D-E61D-184E-8E30-4BCAA5E1B698}" srcOrd="0" destOrd="0" presId="urn:microsoft.com/office/officeart/2005/8/layout/cycle7"/>
    <dgm:cxn modelId="{A2721859-7611-D94E-B67A-7C98612E75A0}" type="presOf" srcId="{DAC90793-E903-A34B-B9DA-1B3B6C96F798}" destId="{45670B3B-5A98-E942-BF31-907D12A7A729}" srcOrd="0" destOrd="0" presId="urn:microsoft.com/office/officeart/2005/8/layout/cycle7"/>
    <dgm:cxn modelId="{B928C5A8-8116-0649-BB86-2F41DED831C2}" type="presOf" srcId="{4266EE6B-5881-344C-911A-388265256BA7}" destId="{330665ED-58AF-474E-AC3D-C284B00FFB7A}" srcOrd="0" destOrd="0" presId="urn:microsoft.com/office/officeart/2005/8/layout/cycle7"/>
    <dgm:cxn modelId="{3D2F4B1A-D318-F342-9562-B415E95D5953}" srcId="{E9019F64-5396-B14C-A429-CF2A2267DAF3}" destId="{98DFC641-9160-B941-B1AE-A3D0EDADC5F8}" srcOrd="0" destOrd="0" parTransId="{6B921E67-2933-434C-A9A0-3E4CA663AAEE}" sibTransId="{1505F38E-A27F-DA40-A2CE-941A659A9B91}"/>
    <dgm:cxn modelId="{79BE91C6-57D2-CF40-AF03-40AF4E9AEC71}" type="presOf" srcId="{678E3E0F-25D9-234C-940E-BAEC58344FFA}" destId="{553379E3-75CD-8349-8CD1-40CB74CA11A1}" srcOrd="0" destOrd="0" presId="urn:microsoft.com/office/officeart/2005/8/layout/cycle7"/>
    <dgm:cxn modelId="{FEB84F2E-A16B-604F-9EAE-E6CA89FABCC1}" type="presParOf" srcId="{C54A3FE6-6950-2F4A-9079-865AC9E4DE4A}" destId="{02F72236-165C-E444-8C74-0A604D5C63E7}" srcOrd="0" destOrd="0" presId="urn:microsoft.com/office/officeart/2005/8/layout/cycle7"/>
    <dgm:cxn modelId="{6195DA5B-550D-AC48-A739-AE50494B08F9}" type="presParOf" srcId="{C54A3FE6-6950-2F4A-9079-865AC9E4DE4A}" destId="{8FB4181C-D6D2-3745-BCDD-F50E58F60375}" srcOrd="1" destOrd="0" presId="urn:microsoft.com/office/officeart/2005/8/layout/cycle7"/>
    <dgm:cxn modelId="{D275C849-6742-BF48-A4A5-4C632510F0BC}" type="presParOf" srcId="{8FB4181C-D6D2-3745-BCDD-F50E58F60375}" destId="{23EF93BC-63A5-B74D-BF19-C24E4995C0A8}" srcOrd="0" destOrd="0" presId="urn:microsoft.com/office/officeart/2005/8/layout/cycle7"/>
    <dgm:cxn modelId="{F10C363C-C7BD-5E4A-B77C-100EAE45D02A}" type="presParOf" srcId="{C54A3FE6-6950-2F4A-9079-865AC9E4DE4A}" destId="{330665ED-58AF-474E-AC3D-C284B00FFB7A}" srcOrd="2" destOrd="0" presId="urn:microsoft.com/office/officeart/2005/8/layout/cycle7"/>
    <dgm:cxn modelId="{AC8D5DC0-7644-C14B-B2AA-6C7C07D3CA08}" type="presParOf" srcId="{C54A3FE6-6950-2F4A-9079-865AC9E4DE4A}" destId="{3AB2ED4D-E61D-184E-8E30-4BCAA5E1B698}" srcOrd="3" destOrd="0" presId="urn:microsoft.com/office/officeart/2005/8/layout/cycle7"/>
    <dgm:cxn modelId="{1DFD75B6-5201-964B-B642-67ADE791DAC9}" type="presParOf" srcId="{3AB2ED4D-E61D-184E-8E30-4BCAA5E1B698}" destId="{C15CDC7B-81A5-9246-AC30-BBCA5450F9DA}" srcOrd="0" destOrd="0" presId="urn:microsoft.com/office/officeart/2005/8/layout/cycle7"/>
    <dgm:cxn modelId="{DAB08C4D-CD6B-7847-A7D8-6A8ED50FAF71}" type="presParOf" srcId="{C54A3FE6-6950-2F4A-9079-865AC9E4DE4A}" destId="{553379E3-75CD-8349-8CD1-40CB74CA11A1}" srcOrd="4" destOrd="0" presId="urn:microsoft.com/office/officeart/2005/8/layout/cycle7"/>
    <dgm:cxn modelId="{6A35A2C5-F9C1-2E42-8093-867E563E57D7}" type="presParOf" srcId="{C54A3FE6-6950-2F4A-9079-865AC9E4DE4A}" destId="{45670B3B-5A98-E942-BF31-907D12A7A729}" srcOrd="5" destOrd="0" presId="urn:microsoft.com/office/officeart/2005/8/layout/cycle7"/>
    <dgm:cxn modelId="{241F988D-5C93-AD4C-BA5B-031608AADBA6}" type="presParOf" srcId="{45670B3B-5A98-E942-BF31-907D12A7A729}" destId="{D9779B3A-76E4-5A44-9B0A-BD9DBA757583}" srcOrd="0" destOrd="0" presId="urn:microsoft.com/office/officeart/2005/8/layout/cycle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2F72236-165C-E444-8C74-0A604D5C63E7}">
      <dsp:nvSpPr>
        <dsp:cNvPr id="0" name=""/>
        <dsp:cNvSpPr/>
      </dsp:nvSpPr>
      <dsp:spPr>
        <a:xfrm>
          <a:off x="2848570" y="626526"/>
          <a:ext cx="3446859" cy="17234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t>Individuals with Autism and their families</a:t>
          </a:r>
          <a:endParaRPr lang="en-US" sz="3600" kern="1200" dirty="0"/>
        </a:p>
      </dsp:txBody>
      <dsp:txXfrm>
        <a:off x="2848570" y="626526"/>
        <a:ext cx="3446859" cy="1723429"/>
      </dsp:txXfrm>
    </dsp:sp>
    <dsp:sp modelId="{8FB4181C-D6D2-3745-BCDD-F50E58F60375}">
      <dsp:nvSpPr>
        <dsp:cNvPr id="0" name=""/>
        <dsp:cNvSpPr/>
      </dsp:nvSpPr>
      <dsp:spPr>
        <a:xfrm rot="3111442">
          <a:off x="4876865" y="2828567"/>
          <a:ext cx="2238756" cy="94659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endParaRPr lang="en-US" sz="4000" kern="1200"/>
        </a:p>
      </dsp:txBody>
      <dsp:txXfrm rot="3111442">
        <a:off x="4876865" y="2828567"/>
        <a:ext cx="2238756" cy="946596"/>
      </dsp:txXfrm>
    </dsp:sp>
    <dsp:sp modelId="{330665ED-58AF-474E-AC3D-C284B00FFB7A}">
      <dsp:nvSpPr>
        <dsp:cNvPr id="0" name=""/>
        <dsp:cNvSpPr/>
      </dsp:nvSpPr>
      <dsp:spPr>
        <a:xfrm>
          <a:off x="5697057" y="4253775"/>
          <a:ext cx="3446859" cy="17234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t>Musicians</a:t>
          </a:r>
          <a:endParaRPr lang="en-US" sz="4400" kern="1200" dirty="0"/>
        </a:p>
      </dsp:txBody>
      <dsp:txXfrm>
        <a:off x="5697057" y="4253775"/>
        <a:ext cx="3446859" cy="1723429"/>
      </dsp:txXfrm>
    </dsp:sp>
    <dsp:sp modelId="{3AB2ED4D-E61D-184E-8E30-4BCAA5E1B698}">
      <dsp:nvSpPr>
        <dsp:cNvPr id="0" name=""/>
        <dsp:cNvSpPr/>
      </dsp:nvSpPr>
      <dsp:spPr>
        <a:xfrm rot="10810987">
          <a:off x="3501788" y="4633088"/>
          <a:ext cx="2140416" cy="94659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endParaRPr lang="en-US" sz="4000" kern="1200"/>
        </a:p>
      </dsp:txBody>
      <dsp:txXfrm rot="10810987">
        <a:off x="3501788" y="4633088"/>
        <a:ext cx="2140416" cy="946596"/>
      </dsp:txXfrm>
    </dsp:sp>
    <dsp:sp modelId="{553379E3-75CD-8349-8CD1-40CB74CA11A1}">
      <dsp:nvSpPr>
        <dsp:cNvPr id="0" name=""/>
        <dsp:cNvSpPr/>
      </dsp:nvSpPr>
      <dsp:spPr>
        <a:xfrm>
          <a:off x="76" y="4235567"/>
          <a:ext cx="3446859" cy="17234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t>Volunteers</a:t>
          </a:r>
          <a:endParaRPr lang="en-US" sz="4400" kern="1200" dirty="0"/>
        </a:p>
      </dsp:txBody>
      <dsp:txXfrm>
        <a:off x="76" y="4235567"/>
        <a:ext cx="3446859" cy="1723429"/>
      </dsp:txXfrm>
    </dsp:sp>
    <dsp:sp modelId="{45670B3B-5A98-E942-BF31-907D12A7A729}">
      <dsp:nvSpPr>
        <dsp:cNvPr id="0" name=""/>
        <dsp:cNvSpPr/>
      </dsp:nvSpPr>
      <dsp:spPr>
        <a:xfrm rot="18496970">
          <a:off x="2092521" y="2819463"/>
          <a:ext cx="2110462" cy="94659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endParaRPr lang="en-US" sz="4000" kern="1200"/>
        </a:p>
      </dsp:txBody>
      <dsp:txXfrm rot="18496970">
        <a:off x="2092521" y="2819463"/>
        <a:ext cx="2110462" cy="946596"/>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D0437C-CE41-C442-893A-95B6982F4348}" type="datetimeFigureOut">
              <a:rPr lang="en-US" smtClean="0"/>
              <a:pPr/>
              <a:t>9/29/14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B30248-93DF-3745-BD64-4D2643E5102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B30248-93DF-3745-BD64-4D2643E5102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03F0D3-23F6-1149-8D33-00E0493838DF}" type="slidenum">
              <a:rPr lang="en-US"/>
              <a:pPr/>
              <a:t>11</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F526D9-DADB-E44B-8ED9-D4CF1EF44E15}" type="slidenum">
              <a:rPr lang="en-US"/>
              <a:pPr/>
              <a:t>12</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2F6B17-8B19-C441-BDEB-1905301DB06E}" type="slidenum">
              <a:rPr lang="en-US"/>
              <a:pPr/>
              <a:t>14</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xfrm>
            <a:off x="914400" y="4343400"/>
            <a:ext cx="5029200" cy="4114800"/>
          </a:xfrm>
        </p:spPr>
        <p:txBody>
          <a:bodyPr/>
          <a:lstStyle/>
          <a:p>
            <a:endParaRPr lang="en-US" sz="9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F90EC3-77FD-434A-B799-E31E7F1C85AE}" type="slidenum">
              <a:rPr lang="en-US"/>
              <a:pPr/>
              <a:t>16</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F163FE-73D4-D84C-8B33-25B008036B41}" type="slidenum">
              <a:rPr lang="en-US"/>
              <a:pPr/>
              <a:t>17</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xfrm>
            <a:off x="914400" y="4343400"/>
            <a:ext cx="5029200" cy="4114800"/>
          </a:xfrm>
        </p:spPr>
        <p:txBody>
          <a:bodyPr/>
          <a:lstStyle/>
          <a:p>
            <a:endParaRPr lang="en-US" sz="900">
              <a:sym typeface="Wingdings" charset="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3F8B67-D575-F446-A78B-1BD643797801}" type="slidenum">
              <a:rPr lang="en-US"/>
              <a:pPr/>
              <a:t>20</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a:p>
            <a:endParaRPr lang="en-US"/>
          </a:p>
          <a:p>
            <a:endParaRPr lang="en-US"/>
          </a:p>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B30248-93DF-3745-BD64-4D2643E5102A}" type="slidenum">
              <a:rPr lang="en-US" smtClean="0"/>
              <a:pPr/>
              <a:t>24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B30248-93DF-3745-BD64-4D2643E5102A}" type="slidenum">
              <a:rPr lang="en-US" smtClean="0"/>
              <a:pPr/>
              <a:t>25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None/>
            </a:pPr>
            <a:endParaRPr lang="en-US" sz="1200" dirty="0" smtClean="0"/>
          </a:p>
        </p:txBody>
      </p:sp>
      <p:sp>
        <p:nvSpPr>
          <p:cNvPr id="4" name="Slide Number Placeholder 3"/>
          <p:cNvSpPr>
            <a:spLocks noGrp="1"/>
          </p:cNvSpPr>
          <p:nvPr>
            <p:ph type="sldNum" sz="quarter" idx="10"/>
          </p:nvPr>
        </p:nvSpPr>
        <p:spPr/>
        <p:txBody>
          <a:bodyPr/>
          <a:lstStyle/>
          <a:p>
            <a:fld id="{A7B30248-93DF-3745-BD64-4D2643E5102A}" type="slidenum">
              <a:rPr lang="en-US" smtClean="0"/>
              <a:pPr/>
              <a:t>26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A7B30248-93DF-3745-BD64-4D2643E5102A}" type="slidenum">
              <a:rPr lang="en-US" smtClean="0"/>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1F4CFE-BA05-CD46-85C8-9254C5450583}" type="slidenum">
              <a:rPr lang="en-US"/>
              <a:pPr/>
              <a:t>2</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B30248-93DF-3745-BD64-4D2643E5102A}" type="slidenum">
              <a:rPr lang="en-US" smtClean="0"/>
              <a:pPr/>
              <a:t>29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73BA65-EDA9-7C4D-80FA-A011E4E34BBE}" type="slidenum">
              <a:rPr lang="en-US"/>
              <a:pPr/>
              <a:t>30</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F526D9-DADB-E44B-8ED9-D4CF1EF44E15}" type="slidenum">
              <a:rPr lang="en-US"/>
              <a:pPr/>
              <a:t>4</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34F524-34FA-AC46-8235-BD85D7B0EAB7}" type="slidenum">
              <a:rPr lang="en-US"/>
              <a:pPr/>
              <a:t>5</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pPr>
              <a:lnSpc>
                <a:spcPct val="90000"/>
              </a:lnSpc>
            </a:pPr>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78A50F-D999-2F4F-ADF5-1734F88C7F94}" type="slidenum">
              <a:rPr lang="en-GB"/>
              <a:pPr/>
              <a:t>6</a:t>
            </a:fld>
            <a:endParaRPr lang="en-GB"/>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CFC6F7-413D-4D42-9212-AD6246747709}" type="slidenum">
              <a:rPr lang="en-GB"/>
              <a:pPr/>
              <a:t>7</a:t>
            </a:fld>
            <a:endParaRPr lang="en-GB"/>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039892-D80F-7642-AF19-2C5D8F325C05}" type="slidenum">
              <a:rPr lang="en-GB"/>
              <a:pPr/>
              <a:t>8</a:t>
            </a:fld>
            <a:endParaRPr lang="en-GB"/>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pPr>
              <a:lnSpc>
                <a:spcPct val="90000"/>
              </a:lnSpc>
            </a:pPr>
            <a:endParaRPr lang="en-US" sz="10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8920C6-89EA-D349-8122-82AF5D93DD75}" type="slidenum">
              <a:rPr lang="en-GB"/>
              <a:pPr/>
              <a:t>9</a:t>
            </a:fld>
            <a:endParaRPr lang="en-GB"/>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B30248-93DF-3745-BD64-4D2643E5102A}"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A0F1FC-C239-1C47-B660-21B238428ED2}" type="datetimeFigureOut">
              <a:rPr lang="en-US" smtClean="0"/>
              <a:pPr/>
              <a:t>9/29/14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73FDA-B3C9-3A4D-B6AB-BBD26AF7078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A0F1FC-C239-1C47-B660-21B238428ED2}" type="datetimeFigureOut">
              <a:rPr lang="en-US" smtClean="0"/>
              <a:pPr/>
              <a:t>9/29/14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73FDA-B3C9-3A4D-B6AB-BBD26AF7078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A0F1FC-C239-1C47-B660-21B238428ED2}" type="datetimeFigureOut">
              <a:rPr lang="en-US" smtClean="0"/>
              <a:pPr/>
              <a:t>9/29/14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73FDA-B3C9-3A4D-B6AB-BBD26AF7078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A0F1FC-C239-1C47-B660-21B238428ED2}" type="datetimeFigureOut">
              <a:rPr lang="en-US" smtClean="0"/>
              <a:pPr/>
              <a:t>9/29/14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73FDA-B3C9-3A4D-B6AB-BBD26AF7078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A0F1FC-C239-1C47-B660-21B238428ED2}" type="datetimeFigureOut">
              <a:rPr lang="en-US" smtClean="0"/>
              <a:pPr/>
              <a:t>9/29/14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73FDA-B3C9-3A4D-B6AB-BBD26AF7078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A0F1FC-C239-1C47-B660-21B238428ED2}" type="datetimeFigureOut">
              <a:rPr lang="en-US" smtClean="0"/>
              <a:pPr/>
              <a:t>9/29/14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73FDA-B3C9-3A4D-B6AB-BBD26AF7078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A0F1FC-C239-1C47-B660-21B238428ED2}" type="datetimeFigureOut">
              <a:rPr lang="en-US" smtClean="0"/>
              <a:pPr/>
              <a:t>9/29/14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73FDA-B3C9-3A4D-B6AB-BBD26AF7078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A0F1FC-C239-1C47-B660-21B238428ED2}" type="datetimeFigureOut">
              <a:rPr lang="en-US" smtClean="0"/>
              <a:pPr/>
              <a:t>9/29/14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73FDA-B3C9-3A4D-B6AB-BBD26AF7078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A0F1FC-C239-1C47-B660-21B238428ED2}" type="datetimeFigureOut">
              <a:rPr lang="en-US" smtClean="0"/>
              <a:pPr/>
              <a:t>9/29/14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73FDA-B3C9-3A4D-B6AB-BBD26AF7078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A0F1FC-C239-1C47-B660-21B238428ED2}" type="datetimeFigureOut">
              <a:rPr lang="en-US" smtClean="0"/>
              <a:pPr/>
              <a:t>9/29/14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73FDA-B3C9-3A4D-B6AB-BBD26AF7078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A0F1FC-C239-1C47-B660-21B238428ED2}" type="datetimeFigureOut">
              <a:rPr lang="en-US" smtClean="0"/>
              <a:pPr/>
              <a:t>9/29/14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73FDA-B3C9-3A4D-B6AB-BBD26AF7078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A0F1FC-C239-1C47-B660-21B238428ED2}" type="datetimeFigureOut">
              <a:rPr lang="en-US" smtClean="0"/>
              <a:pPr/>
              <a:t>9/29/14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73FDA-B3C9-3A4D-B6AB-BBD26AF7078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4.png"/><Relationship Id="rId5" Type="http://schemas.openxmlformats.org/officeDocument/2006/relationships/oleObject" Target="../embeddings/oleObject1.bin"/><Relationship Id="rId6"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chart" Target="../charts/chart1.xml"/></Relationships>
</file>

<file path=ppt/slides/_rels/slide27.xml.rels><?xml version="1.0" encoding="UTF-8" standalone="yes"?>
<Relationships xmlns="http://schemas.openxmlformats.org/package/2006/relationships"><Relationship Id="rId9" Type="http://schemas.openxmlformats.org/officeDocument/2006/relationships/image" Target="../media/image20.jpeg"/><Relationship Id="rId20" Type="http://schemas.openxmlformats.org/officeDocument/2006/relationships/image" Target="../media/image31.png"/><Relationship Id="rId10" Type="http://schemas.openxmlformats.org/officeDocument/2006/relationships/image" Target="../media/image21.jpeg"/><Relationship Id="rId11" Type="http://schemas.openxmlformats.org/officeDocument/2006/relationships/image" Target="../media/image22.jpeg"/><Relationship Id="rId12" Type="http://schemas.openxmlformats.org/officeDocument/2006/relationships/image" Target="../media/image23.jpeg"/><Relationship Id="rId13" Type="http://schemas.openxmlformats.org/officeDocument/2006/relationships/image" Target="../media/image24.jpeg"/><Relationship Id="rId14" Type="http://schemas.openxmlformats.org/officeDocument/2006/relationships/image" Target="../media/image25.jpeg"/><Relationship Id="rId15" Type="http://schemas.openxmlformats.org/officeDocument/2006/relationships/image" Target="../media/image26.jpeg"/><Relationship Id="rId16" Type="http://schemas.openxmlformats.org/officeDocument/2006/relationships/image" Target="../media/image27.jpeg"/><Relationship Id="rId17" Type="http://schemas.openxmlformats.org/officeDocument/2006/relationships/image" Target="../media/image28.emf"/><Relationship Id="rId18" Type="http://schemas.openxmlformats.org/officeDocument/2006/relationships/image" Target="../media/image29.jpeg"/><Relationship Id="rId19"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gif"/><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18.jpeg"/><Relationship Id="rId8"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11.jpe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40678"/>
            <a:ext cx="7772400" cy="1655732"/>
          </a:xfrm>
        </p:spPr>
        <p:txBody>
          <a:bodyPr>
            <a:normAutofit fontScale="90000"/>
          </a:bodyPr>
          <a:lstStyle/>
          <a:p>
            <a:r>
              <a:rPr lang="en-US" sz="3500" b="1" smtClean="0"/>
              <a:t/>
            </a:r>
            <a:br>
              <a:rPr lang="en-US" sz="3500" b="1" smtClean="0"/>
            </a:br>
            <a:r>
              <a:rPr lang="en-US" sz="3500" b="1" smtClean="0"/>
              <a:t/>
            </a:r>
            <a:br>
              <a:rPr lang="en-US" sz="3500" b="1" smtClean="0"/>
            </a:br>
            <a:r>
              <a:rPr lang="en-US" sz="3111" b="1" smtClean="0"/>
              <a:t>Unlocking </a:t>
            </a:r>
            <a:r>
              <a:rPr lang="en-US" sz="3111" b="1" dirty="0" smtClean="0"/>
              <a:t>the Potential of Music for Children with Autism: From Neuroscience to Quality of Life</a:t>
            </a:r>
            <a:r>
              <a:rPr lang="en-US" sz="3500" dirty="0" smtClean="0"/>
              <a:t/>
            </a:r>
            <a:br>
              <a:rPr lang="en-US" sz="3500" dirty="0" smtClean="0"/>
            </a:br>
            <a:endParaRPr lang="en-US" sz="2667" dirty="0"/>
          </a:p>
        </p:txBody>
      </p:sp>
      <p:sp>
        <p:nvSpPr>
          <p:cNvPr id="3" name="Subtitle 2"/>
          <p:cNvSpPr>
            <a:spLocks noGrp="1"/>
          </p:cNvSpPr>
          <p:nvPr>
            <p:ph type="subTitle" idx="1"/>
          </p:nvPr>
        </p:nvSpPr>
        <p:spPr>
          <a:xfrm>
            <a:off x="1371600" y="4635500"/>
            <a:ext cx="6400800" cy="2216150"/>
          </a:xfrm>
        </p:spPr>
        <p:txBody>
          <a:bodyPr>
            <a:normAutofit fontScale="32500" lnSpcReduction="20000"/>
          </a:bodyPr>
          <a:lstStyle/>
          <a:p>
            <a:r>
              <a:rPr lang="en-US" sz="7692" dirty="0" smtClean="0"/>
              <a:t>Robert E. Accordino, MD, </a:t>
            </a:r>
            <a:r>
              <a:rPr lang="en-US" sz="7692" dirty="0" err="1" smtClean="0"/>
              <a:t>MSc</a:t>
            </a:r>
            <a:endParaRPr lang="en-US" sz="7692" dirty="0" smtClean="0"/>
          </a:p>
          <a:p>
            <a:endParaRPr lang="en-US" sz="2581" dirty="0" smtClean="0"/>
          </a:p>
          <a:p>
            <a:r>
              <a:rPr lang="en-US" sz="6154" dirty="0" smtClean="0"/>
              <a:t>Fellow, Massachusetts General Hospital &amp; McLean Hospital</a:t>
            </a:r>
          </a:p>
          <a:p>
            <a:r>
              <a:rPr lang="en-US" sz="6154" dirty="0" smtClean="0"/>
              <a:t>Harvard Medical School</a:t>
            </a:r>
          </a:p>
          <a:p>
            <a:endParaRPr lang="en-US" sz="3077" dirty="0" smtClean="0"/>
          </a:p>
          <a:p>
            <a:r>
              <a:rPr lang="en-US" sz="6154" dirty="0" smtClean="0"/>
              <a:t>US Founder, Music for Autism</a:t>
            </a:r>
          </a:p>
          <a:p>
            <a:endParaRPr lang="en-US" sz="3077" dirty="0" smtClean="0"/>
          </a:p>
          <a:p>
            <a:r>
              <a:rPr lang="en-US" sz="6154" u="sng" dirty="0" err="1" smtClean="0">
                <a:solidFill>
                  <a:srgbClr val="3366FF"/>
                </a:solidFill>
              </a:rPr>
              <a:t>Robert@MusicForAutism.org</a:t>
            </a:r>
            <a:endParaRPr lang="en-US" sz="6154" u="sng" dirty="0" smtClean="0">
              <a:solidFill>
                <a:srgbClr val="3366FF"/>
              </a:solidFill>
            </a:endParaRPr>
          </a:p>
          <a:p>
            <a:endParaRPr lang="en-US" sz="2105" dirty="0" smtClean="0"/>
          </a:p>
          <a:p>
            <a:endParaRPr lang="en-US" sz="3636" dirty="0" smtClean="0"/>
          </a:p>
          <a:p>
            <a:endParaRPr lang="en-US" sz="2353" dirty="0" smtClean="0"/>
          </a:p>
          <a:p>
            <a:endParaRPr lang="en-US" sz="2353" dirty="0" smtClean="0"/>
          </a:p>
          <a:p>
            <a:endParaRPr lang="en-US" dirty="0"/>
          </a:p>
        </p:txBody>
      </p:sp>
      <p:sp>
        <p:nvSpPr>
          <p:cNvPr id="8" name="TextBox 7"/>
          <p:cNvSpPr txBox="1"/>
          <p:nvPr/>
        </p:nvSpPr>
        <p:spPr>
          <a:xfrm>
            <a:off x="2729879" y="3696410"/>
            <a:ext cx="203821" cy="369332"/>
          </a:xfrm>
          <a:prstGeom prst="rect">
            <a:avLst/>
          </a:prstGeom>
          <a:noFill/>
        </p:spPr>
        <p:txBody>
          <a:bodyPr wrap="square" rtlCol="0">
            <a:spAutoFit/>
          </a:bodyPr>
          <a:lstStyle/>
          <a:p>
            <a:endParaRPr lang="en-US" dirty="0"/>
          </a:p>
        </p:txBody>
      </p:sp>
      <p:sp>
        <p:nvSpPr>
          <p:cNvPr id="9" name="TextBox 8"/>
          <p:cNvSpPr txBox="1"/>
          <p:nvPr/>
        </p:nvSpPr>
        <p:spPr>
          <a:xfrm>
            <a:off x="1828800" y="3742576"/>
            <a:ext cx="5134581" cy="830997"/>
          </a:xfrm>
          <a:prstGeom prst="rect">
            <a:avLst/>
          </a:prstGeom>
          <a:noFill/>
        </p:spPr>
        <p:txBody>
          <a:bodyPr wrap="square" rtlCol="0">
            <a:spAutoFit/>
          </a:bodyPr>
          <a:lstStyle/>
          <a:p>
            <a:pPr algn="ctr"/>
            <a:r>
              <a:rPr lang="en-US" sz="2400" dirty="0" smtClean="0"/>
              <a:t>The Help Group Summit 2014 </a:t>
            </a:r>
          </a:p>
          <a:p>
            <a:pPr algn="ctr"/>
            <a:r>
              <a:rPr lang="en-US" sz="2400" dirty="0" smtClean="0"/>
              <a:t>October 18, 2014</a:t>
            </a:r>
            <a:endParaRPr lang="en-US" sz="2400" dirty="0"/>
          </a:p>
        </p:txBody>
      </p:sp>
      <p:pic>
        <p:nvPicPr>
          <p:cNvPr id="10" name="Picture 9" descr="image1.jpeg"/>
          <p:cNvPicPr>
            <a:picLocks noChangeAspect="1"/>
          </p:cNvPicPr>
          <p:nvPr/>
        </p:nvPicPr>
        <p:blipFill>
          <a:blip r:embed="rId3"/>
          <a:stretch>
            <a:fillRect/>
          </a:stretch>
        </p:blipFill>
        <p:spPr>
          <a:xfrm>
            <a:off x="3686179" y="277638"/>
            <a:ext cx="5145418" cy="2061741"/>
          </a:xfrm>
          <a:prstGeom prst="rect">
            <a:avLst/>
          </a:prstGeom>
        </p:spPr>
      </p:pic>
      <p:pic>
        <p:nvPicPr>
          <p:cNvPr id="11" name="Picture 10" descr="logo black background.JPG"/>
          <p:cNvPicPr>
            <a:picLocks noChangeAspect="1"/>
          </p:cNvPicPr>
          <p:nvPr/>
        </p:nvPicPr>
        <p:blipFill>
          <a:blip r:embed="rId4"/>
          <a:stretch>
            <a:fillRect/>
          </a:stretch>
        </p:blipFill>
        <p:spPr>
          <a:xfrm>
            <a:off x="368551" y="277638"/>
            <a:ext cx="3185523" cy="206174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5492371" y="0"/>
            <a:ext cx="3651629" cy="7023441"/>
          </a:xfrm>
          <a:prstGeom prst="rect">
            <a:avLst/>
          </a:prstGeom>
        </p:spPr>
      </p:pic>
      <p:pic>
        <p:nvPicPr>
          <p:cNvPr id="6" name="Picture 5"/>
          <p:cNvPicPr>
            <a:picLocks noChangeAspect="1"/>
          </p:cNvPicPr>
          <p:nvPr/>
        </p:nvPicPr>
        <p:blipFill>
          <a:blip r:embed="rId4"/>
          <a:stretch>
            <a:fillRect/>
          </a:stretch>
        </p:blipFill>
        <p:spPr>
          <a:xfrm>
            <a:off x="-1" y="0"/>
            <a:ext cx="5837135" cy="127438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GB" sz="4000"/>
              <a:t>Music and Language Processing</a:t>
            </a:r>
          </a:p>
        </p:txBody>
      </p:sp>
      <p:sp>
        <p:nvSpPr>
          <p:cNvPr id="103427" name="Rectangle 3"/>
          <p:cNvSpPr>
            <a:spLocks noGrp="1" noChangeArrowheads="1"/>
          </p:cNvSpPr>
          <p:nvPr>
            <p:ph type="body" idx="1"/>
          </p:nvPr>
        </p:nvSpPr>
        <p:spPr/>
        <p:txBody>
          <a:bodyPr/>
          <a:lstStyle/>
          <a:p>
            <a:r>
              <a:rPr lang="en-GB" dirty="0"/>
              <a:t>Children with autism show similar musical processing in the context of poorer </a:t>
            </a:r>
            <a:r>
              <a:rPr lang="en-GB" dirty="0" smtClean="0"/>
              <a:t>language</a:t>
            </a:r>
          </a:p>
          <a:p>
            <a:r>
              <a:rPr lang="en-GB" dirty="0" smtClean="0"/>
              <a:t>This musical processing is heterogeneous</a:t>
            </a:r>
          </a:p>
          <a:p>
            <a:pPr lvl="1"/>
            <a:r>
              <a:rPr lang="en-GB" dirty="0" smtClean="0"/>
              <a:t>May only be present in a subgroup</a:t>
            </a:r>
            <a:endParaRPr lang="en-GB"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p:txBody>
          <a:bodyPr>
            <a:normAutofit/>
          </a:bodyPr>
          <a:lstStyle/>
          <a:p>
            <a:r>
              <a:rPr lang="en-GB" sz="4000" i="1" dirty="0" smtClean="0"/>
              <a:t>Music Therapy for Those With Autism</a:t>
            </a:r>
            <a:endParaRPr lang="en-GB" sz="4000" i="1" dirty="0"/>
          </a:p>
        </p:txBody>
      </p:sp>
      <p:sp>
        <p:nvSpPr>
          <p:cNvPr id="95235" name="Rectangle 3"/>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Music Therapy Defined</a:t>
            </a:r>
            <a:endParaRPr lang="en-US" dirty="0"/>
          </a:p>
        </p:txBody>
      </p:sp>
      <p:sp>
        <p:nvSpPr>
          <p:cNvPr id="3" name="Content Placeholder 2"/>
          <p:cNvSpPr>
            <a:spLocks noGrp="1"/>
          </p:cNvSpPr>
          <p:nvPr>
            <p:ph idx="1"/>
          </p:nvPr>
        </p:nvSpPr>
        <p:spPr>
          <a:xfrm>
            <a:off x="457200" y="1600200"/>
            <a:ext cx="8229600" cy="5257800"/>
          </a:xfrm>
        </p:spPr>
        <p:txBody>
          <a:bodyPr>
            <a:normAutofit fontScale="85000" lnSpcReduction="10000"/>
          </a:bodyPr>
          <a:lstStyle/>
          <a:p>
            <a:pPr algn="ctr">
              <a:buNone/>
            </a:pPr>
            <a:r>
              <a:rPr lang="en-US" dirty="0" smtClean="0"/>
              <a:t>“</a:t>
            </a:r>
            <a:r>
              <a:rPr lang="en-US" i="1" dirty="0" smtClean="0"/>
              <a:t>Music therapy may be defined as a planned, goal-directed process of interaction and intervention, based on assessment and evaluation of individual clients’ specific needs, strengths, weaknesses, in which music or music-based experiences (e.g., singing, playing musical instruments, moving or listening to music, creating or discussing songs and music) are specifically prescribed to be used by specially trained personnel (i.e., music therapists or those they train and supervise) to influence positive changes in an individual’s condition, skills, thoughts, feelings and behaviors.</a:t>
            </a:r>
            <a:r>
              <a:rPr lang="en-US" dirty="0" smtClean="0"/>
              <a:t>”</a:t>
            </a:r>
          </a:p>
          <a:p>
            <a:pPr algn="ctr">
              <a:buNone/>
            </a:pPr>
            <a:endParaRPr lang="en-US" dirty="0" smtClean="0"/>
          </a:p>
          <a:p>
            <a:pPr algn="ctr">
              <a:buNone/>
            </a:pPr>
            <a:r>
              <a:rPr lang="en-US" i="1" dirty="0" smtClean="0"/>
              <a:t>Music Therapy, An Introduction </a:t>
            </a:r>
            <a:r>
              <a:rPr lang="en-US" dirty="0" smtClean="0"/>
              <a:t>by Jacqueline Peters </a:t>
            </a:r>
            <a:endParaRPr lang="en-US" i="1" dirty="0" smtClean="0"/>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t>Music Therapy</a:t>
            </a:r>
          </a:p>
        </p:txBody>
      </p:sp>
      <p:sp>
        <p:nvSpPr>
          <p:cNvPr id="13315" name="Rectangle 3"/>
          <p:cNvSpPr>
            <a:spLocks noGrp="1" noChangeArrowheads="1"/>
          </p:cNvSpPr>
          <p:nvPr>
            <p:ph type="body" idx="1"/>
          </p:nvPr>
        </p:nvSpPr>
        <p:spPr/>
        <p:txBody>
          <a:bodyPr/>
          <a:lstStyle/>
          <a:p>
            <a:pPr algn="just"/>
            <a:r>
              <a:rPr lang="en-US" sz="2800" dirty="0"/>
              <a:t>Has been used to treat disorders ranging from AIDS to Alzheimer’s, depression and cancer and became a formal area of study in the 1950s</a:t>
            </a:r>
          </a:p>
          <a:p>
            <a:pPr algn="just"/>
            <a:r>
              <a:rPr lang="en-US" sz="2800" dirty="0"/>
              <a:t>Therapy carried out by a therapist in a controlled and programmed manner, often in collaboration with doctors or other therapists</a:t>
            </a:r>
          </a:p>
          <a:p>
            <a:pPr algn="just"/>
            <a:r>
              <a:rPr lang="en-US" sz="2800" dirty="0"/>
              <a:t>The client need not have musical ability to benefit from therapy, and any increase in musical knowledge is a byproduct of therapy and is not a goal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Music Therapy</a:t>
            </a:r>
            <a:endParaRPr lang="en-US" dirty="0"/>
          </a:p>
        </p:txBody>
      </p:sp>
      <p:sp>
        <p:nvSpPr>
          <p:cNvPr id="3" name="Content Placeholder 2"/>
          <p:cNvSpPr>
            <a:spLocks noGrp="1"/>
          </p:cNvSpPr>
          <p:nvPr>
            <p:ph idx="1"/>
          </p:nvPr>
        </p:nvSpPr>
        <p:spPr/>
        <p:txBody>
          <a:bodyPr/>
          <a:lstStyle/>
          <a:p>
            <a:r>
              <a:rPr lang="en-US" dirty="0" smtClean="0"/>
              <a:t>Receptive</a:t>
            </a:r>
          </a:p>
          <a:p>
            <a:r>
              <a:rPr lang="en-US" dirty="0" smtClean="0"/>
              <a:t>Compositional</a:t>
            </a:r>
          </a:p>
          <a:p>
            <a:r>
              <a:rPr lang="en-US" dirty="0" smtClean="0"/>
              <a:t>Improvisational</a:t>
            </a:r>
          </a:p>
          <a:p>
            <a:r>
              <a:rPr lang="en-US" dirty="0" err="1" smtClean="0"/>
              <a:t>Recreative</a:t>
            </a:r>
            <a:endParaRPr lang="en-US" dirty="0" smtClean="0"/>
          </a:p>
          <a:p>
            <a:r>
              <a:rPr lang="en-US" dirty="0" smtClean="0"/>
              <a:t>Activity</a:t>
            </a:r>
          </a:p>
          <a:p>
            <a:r>
              <a:rPr lang="en-US" dirty="0" smtClean="0"/>
              <a:t>Music imaging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z="2400"/>
              <a:t>Music Therapy with Individuals with Autism:</a:t>
            </a:r>
            <a:br>
              <a:rPr lang="en-US" sz="2400"/>
            </a:br>
            <a:r>
              <a:rPr lang="en-US" sz="4000"/>
              <a:t> </a:t>
            </a:r>
            <a:r>
              <a:rPr lang="en-US"/>
              <a:t>Widely Recommended . . .</a:t>
            </a:r>
            <a:r>
              <a:rPr lang="en-US" sz="4000"/>
              <a:t> </a:t>
            </a:r>
          </a:p>
        </p:txBody>
      </p:sp>
      <p:sp>
        <p:nvSpPr>
          <p:cNvPr id="15363" name="Rectangle 3"/>
          <p:cNvSpPr>
            <a:spLocks noGrp="1" noChangeArrowheads="1"/>
          </p:cNvSpPr>
          <p:nvPr>
            <p:ph type="body" idx="1"/>
          </p:nvPr>
        </p:nvSpPr>
        <p:spPr/>
        <p:txBody>
          <a:bodyPr/>
          <a:lstStyle/>
          <a:p>
            <a:pPr algn="just">
              <a:lnSpc>
                <a:spcPct val="90000"/>
              </a:lnSpc>
              <a:buFontTx/>
              <a:buNone/>
            </a:pPr>
            <a:r>
              <a:rPr lang="en-US" sz="2800"/>
              <a:t>German postal survey (Evers, 1992):</a:t>
            </a:r>
          </a:p>
          <a:p>
            <a:pPr lvl="1" algn="just">
              <a:lnSpc>
                <a:spcPct val="90000"/>
              </a:lnSpc>
            </a:pPr>
            <a:r>
              <a:rPr lang="en-US" sz="2400"/>
              <a:t>56% of child psychiatrists</a:t>
            </a:r>
          </a:p>
          <a:p>
            <a:pPr lvl="1" algn="just">
              <a:lnSpc>
                <a:spcPct val="90000"/>
              </a:lnSpc>
            </a:pPr>
            <a:r>
              <a:rPr lang="en-US" sz="2400"/>
              <a:t>14.5% of pediatricians</a:t>
            </a:r>
          </a:p>
          <a:p>
            <a:pPr algn="just">
              <a:lnSpc>
                <a:spcPct val="90000"/>
              </a:lnSpc>
              <a:buFontTx/>
              <a:buNone/>
            </a:pPr>
            <a:r>
              <a:rPr lang="en-US" sz="2800"/>
              <a:t>recommended music therapy for individuals with autism</a:t>
            </a:r>
          </a:p>
          <a:p>
            <a:pPr lvl="1" algn="just">
              <a:lnSpc>
                <a:spcPct val="90000"/>
              </a:lnSpc>
            </a:pPr>
            <a:r>
              <a:rPr lang="en-US" sz="2400"/>
              <a:t>25.1% of pediatricians</a:t>
            </a:r>
          </a:p>
          <a:p>
            <a:pPr algn="just">
              <a:lnSpc>
                <a:spcPct val="90000"/>
              </a:lnSpc>
              <a:buFontTx/>
              <a:buNone/>
            </a:pPr>
            <a:r>
              <a:rPr lang="en-US" sz="2800"/>
              <a:t>thought music therapy for individuals with autism might be useful</a:t>
            </a:r>
          </a:p>
          <a:p>
            <a:pPr>
              <a:lnSpc>
                <a:spcPct val="90000"/>
              </a:lnSpc>
            </a:pP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6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6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3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z="2400"/>
              <a:t>Music Therapy with Individuals with Autism:</a:t>
            </a:r>
            <a:br>
              <a:rPr lang="en-US" sz="2400"/>
            </a:br>
            <a:r>
              <a:rPr lang="en-US"/>
              <a:t>Under Researched…</a:t>
            </a:r>
          </a:p>
        </p:txBody>
      </p:sp>
      <p:sp>
        <p:nvSpPr>
          <p:cNvPr id="17411" name="Rectangle 3"/>
          <p:cNvSpPr>
            <a:spLocks noGrp="1" noChangeArrowheads="1"/>
          </p:cNvSpPr>
          <p:nvPr>
            <p:ph type="body" idx="1"/>
          </p:nvPr>
        </p:nvSpPr>
        <p:spPr>
          <a:xfrm>
            <a:off x="381000" y="1066800"/>
            <a:ext cx="8229600" cy="4525963"/>
          </a:xfrm>
        </p:spPr>
        <p:txBody>
          <a:bodyPr/>
          <a:lstStyle/>
          <a:p>
            <a:pPr lvl="1" algn="just">
              <a:lnSpc>
                <a:spcPct val="80000"/>
              </a:lnSpc>
              <a:buFontTx/>
              <a:buNone/>
            </a:pPr>
            <a:endParaRPr lang="en-US" sz="3200"/>
          </a:p>
          <a:p>
            <a:pPr algn="just">
              <a:lnSpc>
                <a:spcPct val="80000"/>
              </a:lnSpc>
            </a:pPr>
            <a:r>
              <a:rPr lang="en-US" sz="3600"/>
              <a:t>Mostly case studies, need for greater systematic research (Accordino et al., 2007)</a:t>
            </a:r>
          </a:p>
          <a:p>
            <a:pPr algn="just">
              <a:lnSpc>
                <a:spcPct val="80000"/>
              </a:lnSpc>
            </a:pPr>
            <a:r>
              <a:rPr lang="en-US" sz="3600"/>
              <a:t>Meta-Analysis of music therapy with children and adolescents with psychopathology (Gold et al., 2004)</a:t>
            </a:r>
          </a:p>
          <a:p>
            <a:pPr lvl="1">
              <a:lnSpc>
                <a:spcPct val="80000"/>
              </a:lnSpc>
            </a:pPr>
            <a:r>
              <a:rPr lang="en-US" sz="2000"/>
              <a:t>With no studies on those with autism, medium to large effect size of music therapy on those with childhood psychopathology, </a:t>
            </a:r>
            <a:r>
              <a:rPr lang="en-US" sz="2000" i="1"/>
              <a:t>d </a:t>
            </a:r>
            <a:r>
              <a:rPr lang="en-US" sz="2000"/>
              <a:t>= .61 (</a:t>
            </a:r>
            <a:r>
              <a:rPr lang="en-US" sz="2000" i="1"/>
              <a:t>SE</a:t>
            </a:r>
            <a:r>
              <a:rPr lang="en-US" sz="2000"/>
              <a:t> = .14), </a:t>
            </a:r>
            <a:r>
              <a:rPr lang="en-US" sz="2000" i="1"/>
              <a:t>p </a:t>
            </a:r>
            <a:r>
              <a:rPr lang="en-US" sz="2000"/>
              <a:t>&lt; .001</a:t>
            </a:r>
          </a:p>
          <a:p>
            <a:pPr lvl="1" algn="just">
              <a:lnSpc>
                <a:spcPct val="80000"/>
              </a:lnSpc>
              <a:buFontTx/>
              <a:buNone/>
            </a:pPr>
            <a:endParaRPr lang="en-US" sz="3200"/>
          </a:p>
          <a:p>
            <a:pPr algn="just">
              <a:lnSpc>
                <a:spcPct val="80000"/>
              </a:lnSpc>
            </a:pPr>
            <a:endParaRPr lang="en-US" sz="3600"/>
          </a:p>
          <a:p>
            <a:pPr lvl="1" algn="just">
              <a:lnSpc>
                <a:spcPct val="80000"/>
              </a:lnSpc>
            </a:pPr>
            <a:endParaRPr lang="en-US" sz="3600"/>
          </a:p>
          <a:p>
            <a:pPr lvl="1" algn="just">
              <a:lnSpc>
                <a:spcPct val="80000"/>
              </a:lnSpc>
            </a:pPr>
            <a:endParaRPr lang="en-US" sz="3200"/>
          </a:p>
          <a:p>
            <a:pPr lvl="1" algn="just">
              <a:lnSpc>
                <a:spcPct val="80000"/>
              </a:lnSpc>
              <a:buFontTx/>
              <a:buNone/>
            </a:pP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endParaRPr lang="en-US" dirty="0" smtClean="0"/>
          </a:p>
          <a:p>
            <a:r>
              <a:rPr lang="en-US" dirty="0" smtClean="0"/>
              <a:t>September, 2011 within subjects study</a:t>
            </a:r>
          </a:p>
          <a:p>
            <a:r>
              <a:rPr lang="en-US" dirty="0" smtClean="0"/>
              <a:t>6 nonverbal participants with autism aged 5-9</a:t>
            </a:r>
          </a:p>
          <a:p>
            <a:r>
              <a:rPr lang="en-US" dirty="0" smtClean="0"/>
              <a:t>At baseline, no intelligible words</a:t>
            </a:r>
          </a:p>
          <a:p>
            <a:r>
              <a:rPr lang="en-US" dirty="0" smtClean="0"/>
              <a:t>AAMT: introduction of words through simultaneous intoning them along with drum tapping at the same pitch</a:t>
            </a:r>
          </a:p>
          <a:p>
            <a:r>
              <a:rPr lang="en-US" dirty="0" smtClean="0"/>
              <a:t>AAMT 5x weekly for 8-week period (total of 40 sessions)</a:t>
            </a:r>
          </a:p>
          <a:p>
            <a:r>
              <a:rPr lang="en-US" dirty="0" smtClean="0"/>
              <a:t>All children with significant improvements in their ability to articulate words and phrases with sustained improvements at 4 and 8 weeks post treatment</a:t>
            </a:r>
          </a:p>
          <a:p>
            <a:endParaRPr lang="en-US" dirty="0" smtClean="0"/>
          </a:p>
        </p:txBody>
      </p:sp>
      <p:pic>
        <p:nvPicPr>
          <p:cNvPr id="4" name="Picture 3"/>
          <p:cNvPicPr>
            <a:picLocks noChangeAspect="1"/>
          </p:cNvPicPr>
          <p:nvPr/>
        </p:nvPicPr>
        <p:blipFill>
          <a:blip r:embed="rId2"/>
          <a:stretch>
            <a:fillRect/>
          </a:stretch>
        </p:blipFill>
        <p:spPr>
          <a:xfrm>
            <a:off x="457200" y="274639"/>
            <a:ext cx="6664460" cy="17763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endParaRPr lang="en-US"/>
          </a:p>
        </p:txBody>
      </p:sp>
      <p:sp>
        <p:nvSpPr>
          <p:cNvPr id="117763" name="Rectangle 3"/>
          <p:cNvSpPr>
            <a:spLocks noGrp="1" noChangeArrowheads="1"/>
          </p:cNvSpPr>
          <p:nvPr>
            <p:ph type="body" idx="1"/>
          </p:nvPr>
        </p:nvSpPr>
        <p:spPr/>
        <p:txBody>
          <a:bodyPr/>
          <a:lstStyle/>
          <a:p>
            <a:endParaRPr lang="en-US" dirty="0"/>
          </a:p>
          <a:p>
            <a:pPr>
              <a:buFontTx/>
              <a:buNone/>
            </a:pPr>
            <a:endParaRPr lang="en-US" dirty="0"/>
          </a:p>
          <a:p>
            <a:pPr>
              <a:buFontTx/>
              <a:buNone/>
            </a:pPr>
            <a:endParaRPr lang="en-US" dirty="0"/>
          </a:p>
          <a:p>
            <a:pPr algn="ctr">
              <a:buFontTx/>
              <a:buNone/>
            </a:pPr>
            <a:endParaRPr lang="en-US" dirty="0"/>
          </a:p>
        </p:txBody>
      </p:sp>
      <p:sp>
        <p:nvSpPr>
          <p:cNvPr id="117764" name="Rectangle 4"/>
          <p:cNvSpPr>
            <a:spLocks noChangeArrowheads="1"/>
          </p:cNvSpPr>
          <p:nvPr/>
        </p:nvSpPr>
        <p:spPr bwMode="auto">
          <a:xfrm>
            <a:off x="685800" y="2130425"/>
            <a:ext cx="7772400" cy="1470025"/>
          </a:xfrm>
          <a:prstGeom prst="rect">
            <a:avLst/>
          </a:prstGeom>
          <a:noFill/>
          <a:ln w="9525">
            <a:noFill/>
            <a:miter lim="800000"/>
            <a:headEnd/>
            <a:tailEnd/>
          </a:ln>
          <a:effectLst/>
        </p:spPr>
        <p:txBody>
          <a:bodyPr anchor="ctr">
            <a:prstTxWarp prst="textNoShape">
              <a:avLst/>
            </a:prstTxWarp>
          </a:bodyPr>
          <a:lstStyle/>
          <a:p>
            <a:pPr algn="ctr"/>
            <a:r>
              <a:rPr lang="en-GB" sz="4000" i="1" dirty="0"/>
              <a:t>The Socioeconomics of Autism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t>Acknowledgements</a:t>
            </a:r>
          </a:p>
        </p:txBody>
      </p:sp>
      <p:sp>
        <p:nvSpPr>
          <p:cNvPr id="3075" name="Rectangle 3"/>
          <p:cNvSpPr>
            <a:spLocks noGrp="1" noChangeArrowheads="1"/>
          </p:cNvSpPr>
          <p:nvPr>
            <p:ph type="body" idx="1"/>
          </p:nvPr>
        </p:nvSpPr>
        <p:spPr>
          <a:xfrm>
            <a:off x="457200" y="1189037"/>
            <a:ext cx="8229600" cy="4525963"/>
          </a:xfrm>
        </p:spPr>
        <p:txBody>
          <a:bodyPr>
            <a:normAutofit lnSpcReduction="10000"/>
          </a:bodyPr>
          <a:lstStyle/>
          <a:p>
            <a:pPr algn="just">
              <a:lnSpc>
                <a:spcPct val="80000"/>
              </a:lnSpc>
              <a:buFontTx/>
              <a:buNone/>
            </a:pPr>
            <a:r>
              <a:rPr lang="en-US" sz="2400" dirty="0"/>
              <a:t>All participants in the studies and their families and schools</a:t>
            </a:r>
          </a:p>
          <a:p>
            <a:pPr algn="just">
              <a:lnSpc>
                <a:spcPct val="80000"/>
              </a:lnSpc>
              <a:buFontTx/>
              <a:buNone/>
            </a:pPr>
            <a:r>
              <a:rPr lang="en-US" sz="2400" dirty="0"/>
              <a:t>At Oxford University:</a:t>
            </a:r>
          </a:p>
          <a:p>
            <a:pPr algn="just">
              <a:lnSpc>
                <a:spcPct val="80000"/>
              </a:lnSpc>
              <a:buFontTx/>
              <a:buNone/>
            </a:pPr>
            <a:r>
              <a:rPr lang="en-US" sz="2000" dirty="0"/>
              <a:t>	Professor Dorothy Bishop and the O.S.C.C.I. (Oxford Studies of Children’s Communicative Impairments) Team, Dr. Kate Nation, Dr. Liz </a:t>
            </a:r>
            <a:r>
              <a:rPr lang="en-US" sz="2000" dirty="0" err="1"/>
              <a:t>Pellicano</a:t>
            </a:r>
            <a:endParaRPr lang="en-US" sz="2000" dirty="0"/>
          </a:p>
          <a:p>
            <a:pPr algn="just">
              <a:lnSpc>
                <a:spcPct val="80000"/>
              </a:lnSpc>
              <a:buFontTx/>
              <a:buNone/>
            </a:pPr>
            <a:r>
              <a:rPr lang="en-US" sz="2400" dirty="0"/>
              <a:t>At Princeton University:</a:t>
            </a:r>
          </a:p>
          <a:p>
            <a:pPr algn="just">
              <a:lnSpc>
                <a:spcPct val="80000"/>
              </a:lnSpc>
              <a:buFontTx/>
              <a:buNone/>
            </a:pPr>
            <a:r>
              <a:rPr lang="en-US" sz="2000" dirty="0"/>
              <a:t>	Professor Ronald Comer, Professor Wendy </a:t>
            </a:r>
            <a:r>
              <a:rPr lang="en-US" sz="2000" dirty="0" smtClean="0"/>
              <a:t>Heller</a:t>
            </a:r>
          </a:p>
          <a:p>
            <a:pPr algn="just">
              <a:lnSpc>
                <a:spcPct val="80000"/>
              </a:lnSpc>
              <a:buFontTx/>
              <a:buNone/>
            </a:pPr>
            <a:r>
              <a:rPr lang="en-US" sz="2400" dirty="0" smtClean="0"/>
              <a:t>At Mount Sinai School of Medicine:</a:t>
            </a:r>
          </a:p>
          <a:p>
            <a:pPr algn="just">
              <a:lnSpc>
                <a:spcPct val="80000"/>
              </a:lnSpc>
              <a:buFontTx/>
              <a:buNone/>
            </a:pPr>
            <a:r>
              <a:rPr lang="en-US" sz="2000" dirty="0" smtClean="0"/>
              <a:t>	Dr. Angela Diaz</a:t>
            </a:r>
          </a:p>
          <a:p>
            <a:pPr algn="just">
              <a:lnSpc>
                <a:spcPct val="80000"/>
              </a:lnSpc>
              <a:buFontTx/>
              <a:buNone/>
            </a:pPr>
            <a:r>
              <a:rPr lang="en-US" sz="2400" dirty="0"/>
              <a:t>The Members of the Board and Junior Board of Directors of Music for </a:t>
            </a:r>
            <a:r>
              <a:rPr lang="en-US" sz="2400" dirty="0" smtClean="0"/>
              <a:t>Autism, including The Help Group’s Dr. Barbara Firestone</a:t>
            </a:r>
          </a:p>
          <a:p>
            <a:pPr algn="just">
              <a:lnSpc>
                <a:spcPct val="80000"/>
              </a:lnSpc>
              <a:buFontTx/>
              <a:buNone/>
            </a:pPr>
            <a:r>
              <a:rPr lang="en-US" sz="2400" dirty="0"/>
              <a:t>All Music for Autism Volunteers and Musicians</a:t>
            </a:r>
          </a:p>
          <a:p>
            <a:pPr algn="just">
              <a:lnSpc>
                <a:spcPct val="80000"/>
              </a:lnSpc>
              <a:buFontTx/>
              <a:buNone/>
            </a:pPr>
            <a:r>
              <a:rPr lang="en-US" sz="2400" dirty="0"/>
              <a:t>The Australian-American Fulbright Commission, The Rotary Ambassadorial Scholarships Program, Overseas Research Studentships, and The Bailey Thomas Charitable Trust</a:t>
            </a:r>
          </a:p>
          <a:p>
            <a:pPr lvl="1">
              <a:lnSpc>
                <a:spcPct val="80000"/>
              </a:lnSpc>
              <a:buFontTx/>
              <a:buNone/>
            </a:pPr>
            <a:endParaRPr lang="en-US" sz="2400" dirty="0"/>
          </a:p>
          <a:p>
            <a:pPr lvl="1">
              <a:lnSpc>
                <a:spcPct val="80000"/>
              </a:lnSpc>
              <a:buFontTx/>
              <a:buNone/>
            </a:pPr>
            <a:endParaRPr lang="en-US" sz="1800" dirty="0"/>
          </a:p>
          <a:p>
            <a:pPr lvl="1">
              <a:lnSpc>
                <a:spcPct val="80000"/>
              </a:lnSpc>
              <a:buFontTx/>
              <a:buNone/>
            </a:pPr>
            <a:endParaRPr lang="en-US" sz="1800" dirty="0"/>
          </a:p>
        </p:txBody>
      </p:sp>
      <p:pic>
        <p:nvPicPr>
          <p:cNvPr id="4" name="Picture 4" descr="Image9"/>
          <p:cNvPicPr>
            <a:picLocks noChangeAspect="1" noChangeArrowheads="1"/>
          </p:cNvPicPr>
          <p:nvPr/>
        </p:nvPicPr>
        <p:blipFill>
          <a:blip r:embed="rId4"/>
          <a:srcRect/>
          <a:stretch>
            <a:fillRect/>
          </a:stretch>
        </p:blipFill>
        <p:spPr bwMode="auto">
          <a:xfrm>
            <a:off x="0" y="5445522"/>
            <a:ext cx="1172056" cy="1412478"/>
          </a:xfrm>
          <a:prstGeom prst="rect">
            <a:avLst/>
          </a:prstGeom>
          <a:noFill/>
        </p:spPr>
      </p:pic>
      <p:graphicFrame>
        <p:nvGraphicFramePr>
          <p:cNvPr id="56322" name="Object 2"/>
          <p:cNvGraphicFramePr>
            <a:graphicFrameLocks noChangeAspect="1"/>
          </p:cNvGraphicFramePr>
          <p:nvPr/>
        </p:nvGraphicFramePr>
        <p:xfrm>
          <a:off x="3036611" y="5715000"/>
          <a:ext cx="2971800" cy="1143000"/>
        </p:xfrm>
        <a:graphic>
          <a:graphicData uri="http://schemas.openxmlformats.org/presentationml/2006/ole">
            <p:oleObj spid="_x0000_s66562" name="Bitmap Image" r:id="rId5" imgW="16876190" imgH="5877745" progId="">
              <p:embed/>
            </p:oleObj>
          </a:graphicData>
        </a:graphic>
      </p:graphicFrame>
      <p:pic>
        <p:nvPicPr>
          <p:cNvPr id="6" name="Picture 17"/>
          <p:cNvPicPr>
            <a:picLocks noChangeAspect="1" noChangeArrowheads="1"/>
          </p:cNvPicPr>
          <p:nvPr/>
        </p:nvPicPr>
        <p:blipFill>
          <a:blip r:embed="rId6"/>
          <a:srcRect/>
          <a:stretch>
            <a:fillRect/>
          </a:stretch>
        </p:blipFill>
        <p:spPr bwMode="auto">
          <a:xfrm>
            <a:off x="7348019" y="5445523"/>
            <a:ext cx="1795981" cy="14124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z="4000"/>
              <a:t>The Socioeconomic Picture of Autism</a:t>
            </a:r>
          </a:p>
        </p:txBody>
      </p:sp>
      <p:sp>
        <p:nvSpPr>
          <p:cNvPr id="78851" name="Rectangle 3"/>
          <p:cNvSpPr>
            <a:spLocks noGrp="1" noChangeArrowheads="1"/>
          </p:cNvSpPr>
          <p:nvPr>
            <p:ph type="body" idx="1"/>
          </p:nvPr>
        </p:nvSpPr>
        <p:spPr/>
        <p:txBody>
          <a:bodyPr/>
          <a:lstStyle/>
          <a:p>
            <a:r>
              <a:rPr lang="en-AU"/>
              <a:t>In 1960s, found higher rates of autism in higher socioeconomic areas</a:t>
            </a:r>
          </a:p>
          <a:p>
            <a:r>
              <a:rPr lang="en-AU"/>
              <a:t>In 1980s, researchers argued that these findings may be an artefact of the ability of those from lower socioeconomic areas to get an ASD diagnosis and services for the disorder (where study participants were recruited)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8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sz="4000"/>
              <a:t>The Socioeconomic Picture of Autism</a:t>
            </a:r>
          </a:p>
        </p:txBody>
      </p:sp>
      <p:sp>
        <p:nvSpPr>
          <p:cNvPr id="80899" name="Rectangle 3"/>
          <p:cNvSpPr>
            <a:spLocks noGrp="1" noChangeArrowheads="1"/>
          </p:cNvSpPr>
          <p:nvPr>
            <p:ph type="body" idx="1"/>
          </p:nvPr>
        </p:nvSpPr>
        <p:spPr/>
        <p:txBody>
          <a:bodyPr/>
          <a:lstStyle/>
          <a:p>
            <a:r>
              <a:rPr lang="en-AU"/>
              <a:t>Larsson et al. (2005) ran a population-based, case-control study in Denmark </a:t>
            </a:r>
          </a:p>
          <a:p>
            <a:pPr lvl="1"/>
            <a:r>
              <a:rPr lang="en-AU"/>
              <a:t>Has a uniformly organized and comprehensive health care system</a:t>
            </a:r>
          </a:p>
          <a:p>
            <a:pPr lvl="1"/>
            <a:r>
              <a:rPr lang="en-AU"/>
              <a:t>Showed that socioeconomic status (maternal education and parental wealth) did not associate with an autism diagnosis</a:t>
            </a:r>
          </a:p>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endParaRPr lang="en-US"/>
          </a:p>
        </p:txBody>
      </p:sp>
      <p:sp>
        <p:nvSpPr>
          <p:cNvPr id="81923" name="Rectangle 3"/>
          <p:cNvSpPr>
            <a:spLocks noGrp="1" noChangeArrowheads="1"/>
          </p:cNvSpPr>
          <p:nvPr>
            <p:ph type="body" idx="1"/>
          </p:nvPr>
        </p:nvSpPr>
        <p:spPr/>
        <p:txBody>
          <a:bodyPr/>
          <a:lstStyle/>
          <a:p>
            <a:pPr algn="ctr"/>
            <a:endParaRPr lang="en-US" i="1"/>
          </a:p>
          <a:p>
            <a:pPr algn="ctr">
              <a:buFontTx/>
              <a:buNone/>
            </a:pPr>
            <a:endParaRPr lang="en-US" i="1"/>
          </a:p>
          <a:p>
            <a:pPr algn="ctr">
              <a:buFontTx/>
              <a:buNone/>
            </a:pPr>
            <a:r>
              <a:rPr lang="en-US" sz="3600" i="1"/>
              <a:t>Autism does NOT discriminate…</a:t>
            </a:r>
          </a:p>
          <a:p>
            <a:pPr algn="ctr">
              <a:buFontTx/>
              <a:buNone/>
            </a:pPr>
            <a:endParaRPr lang="en-US" sz="3600" i="1"/>
          </a:p>
          <a:p>
            <a:pPr algn="ctr">
              <a:buFontTx/>
              <a:buNone/>
            </a:pPr>
            <a:r>
              <a:rPr lang="en-US" sz="3600" i="1"/>
              <a:t>BUT our giving of autism diagnoses and services for those with autism do.</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endParaRPr lang="en-US" dirty="0"/>
          </a:p>
        </p:txBody>
      </p:sp>
      <p:sp>
        <p:nvSpPr>
          <p:cNvPr id="23555" name="Rectangle 3"/>
          <p:cNvSpPr>
            <a:spLocks noGrp="1" noChangeArrowheads="1"/>
          </p:cNvSpPr>
          <p:nvPr>
            <p:ph type="body" idx="1"/>
          </p:nvPr>
        </p:nvSpPr>
        <p:spPr/>
        <p:txBody>
          <a:bodyPr/>
          <a:lstStyle/>
          <a:p>
            <a:endParaRPr lang="en-US" dirty="0"/>
          </a:p>
        </p:txBody>
      </p:sp>
      <p:pic>
        <p:nvPicPr>
          <p:cNvPr id="23557" name="Picture 5" descr="Houston walk kick offdsc_9268"/>
          <p:cNvPicPr>
            <a:picLocks noChangeAspect="1" noChangeArrowheads="1"/>
          </p:cNvPicPr>
          <p:nvPr/>
        </p:nvPicPr>
        <p:blipFill>
          <a:blip r:embed="rId2"/>
          <a:srcRect/>
          <a:stretch>
            <a:fillRect/>
          </a:stretch>
        </p:blipFill>
        <p:spPr bwMode="auto">
          <a:xfrm>
            <a:off x="4800600" y="3975100"/>
            <a:ext cx="4343400" cy="2882900"/>
          </a:xfrm>
          <a:prstGeom prst="rect">
            <a:avLst/>
          </a:prstGeom>
          <a:noFill/>
        </p:spPr>
      </p:pic>
      <p:pic>
        <p:nvPicPr>
          <p:cNvPr id="23558" name="Picture 6" descr="conducting"/>
          <p:cNvPicPr>
            <a:picLocks noChangeAspect="1" noChangeArrowheads="1"/>
          </p:cNvPicPr>
          <p:nvPr/>
        </p:nvPicPr>
        <p:blipFill>
          <a:blip r:embed="rId3"/>
          <a:srcRect/>
          <a:stretch>
            <a:fillRect/>
          </a:stretch>
        </p:blipFill>
        <p:spPr bwMode="auto">
          <a:xfrm>
            <a:off x="0" y="3962400"/>
            <a:ext cx="4343400" cy="2895600"/>
          </a:xfrm>
          <a:prstGeom prst="rect">
            <a:avLst/>
          </a:prstGeom>
          <a:noFill/>
        </p:spPr>
      </p:pic>
      <p:pic>
        <p:nvPicPr>
          <p:cNvPr id="7" name="Picture 6" descr="MFA-logo-new.jpg"/>
          <p:cNvPicPr>
            <a:picLocks noChangeAspect="1"/>
          </p:cNvPicPr>
          <p:nvPr/>
        </p:nvPicPr>
        <p:blipFill>
          <a:blip r:embed="rId4"/>
          <a:stretch>
            <a:fillRect/>
          </a:stretch>
        </p:blipFill>
        <p:spPr>
          <a:xfrm>
            <a:off x="3161614" y="820647"/>
            <a:ext cx="3277971" cy="259356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t>Our </a:t>
            </a:r>
            <a:r>
              <a:rPr lang="en-US" smtClean="0"/>
              <a:t>Mission</a:t>
            </a:r>
            <a:endParaRPr lang="en-US" dirty="0"/>
          </a:p>
        </p:txBody>
      </p:sp>
      <p:sp>
        <p:nvSpPr>
          <p:cNvPr id="24579" name="Rectangle 3"/>
          <p:cNvSpPr>
            <a:spLocks noGrp="1" noChangeArrowheads="1"/>
          </p:cNvSpPr>
          <p:nvPr>
            <p:ph type="body" idx="1"/>
          </p:nvPr>
        </p:nvSpPr>
        <p:spPr>
          <a:xfrm>
            <a:off x="457200" y="1328055"/>
            <a:ext cx="8229600" cy="4525963"/>
          </a:xfrm>
        </p:spPr>
        <p:txBody>
          <a:bodyPr>
            <a:normAutofit/>
          </a:bodyPr>
          <a:lstStyle/>
          <a:p>
            <a:pPr algn="ctr">
              <a:buFontTx/>
              <a:buNone/>
            </a:pPr>
            <a:r>
              <a:rPr lang="en-US" sz="2800" b="1" i="1" dirty="0"/>
              <a:t>Music for Autism </a:t>
            </a:r>
            <a:r>
              <a:rPr lang="en-US" sz="2800" b="1" i="1" dirty="0" smtClean="0"/>
              <a:t>is enhancing quality of life and raising public awareness through free, autism-friendly, interactive concerts developed specifically for individuals with autism and their families. </a:t>
            </a:r>
            <a:endParaRPr lang="en-US" sz="2800" b="1" i="1" dirty="0"/>
          </a:p>
        </p:txBody>
      </p:sp>
      <p:pic>
        <p:nvPicPr>
          <p:cNvPr id="6" name="Picture 5" descr="piano.jpg"/>
          <p:cNvPicPr>
            <a:picLocks noChangeAspect="1"/>
          </p:cNvPicPr>
          <p:nvPr/>
        </p:nvPicPr>
        <p:blipFill>
          <a:blip r:embed="rId3"/>
          <a:stretch>
            <a:fillRect/>
          </a:stretch>
        </p:blipFill>
        <p:spPr>
          <a:xfrm>
            <a:off x="1903747" y="3204492"/>
            <a:ext cx="5626793" cy="365350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normAutofit/>
          </a:bodyPr>
          <a:lstStyle/>
          <a:p>
            <a:r>
              <a:rPr lang="en-US" dirty="0" smtClean="0"/>
              <a:t> </a:t>
            </a:r>
            <a:endParaRPr lang="en-US" dirty="0"/>
          </a:p>
        </p:txBody>
      </p:sp>
      <p:pic>
        <p:nvPicPr>
          <p:cNvPr id="6" name="Picture 5" descr="Screen Shot 2013-11-17 at 8.15.39 PM.png"/>
          <p:cNvPicPr>
            <a:picLocks noChangeAspect="1"/>
          </p:cNvPicPr>
          <p:nvPr/>
        </p:nvPicPr>
        <p:blipFill>
          <a:blip r:embed="rId3"/>
          <a:srcRect l="3886" r="5199"/>
          <a:stretch>
            <a:fillRect/>
          </a:stretch>
        </p:blipFill>
        <p:spPr>
          <a:xfrm>
            <a:off x="1" y="274638"/>
            <a:ext cx="9143999" cy="6292497"/>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t>Growth from 2007-2013</a:t>
            </a:r>
            <a:endParaRPr lang="en-US" dirty="0"/>
          </a:p>
        </p:txBody>
      </p:sp>
      <p:sp>
        <p:nvSpPr>
          <p:cNvPr id="117763" name="Rectangle 3"/>
          <p:cNvSpPr>
            <a:spLocks noGrp="1" noChangeArrowheads="1"/>
          </p:cNvSpPr>
          <p:nvPr>
            <p:ph type="body" idx="1"/>
          </p:nvPr>
        </p:nvSpPr>
        <p:spPr/>
        <p:txBody>
          <a:bodyPr/>
          <a:lstStyle/>
          <a:p>
            <a:endParaRPr lang="en-US" dirty="0" smtClean="0"/>
          </a:p>
          <a:p>
            <a:pPr>
              <a:buFontTx/>
              <a:buNone/>
            </a:pPr>
            <a:endParaRPr lang="en-US" dirty="0" smtClean="0"/>
          </a:p>
          <a:p>
            <a:pPr>
              <a:buFontTx/>
              <a:buNone/>
            </a:pPr>
            <a:endParaRPr lang="en-US" dirty="0"/>
          </a:p>
          <a:p>
            <a:pPr algn="ctr">
              <a:buFontTx/>
              <a:buNone/>
            </a:pPr>
            <a:endParaRPr lang="en-US" dirty="0"/>
          </a:p>
        </p:txBody>
      </p:sp>
      <p:sp>
        <p:nvSpPr>
          <p:cNvPr id="6" name="Content Placeholder 5"/>
          <p:cNvSpPr>
            <a:spLocks noGrp="1"/>
          </p:cNvSpPr>
          <p:nvPr>
            <p:ph sz="half" idx="2"/>
          </p:nvPr>
        </p:nvSpPr>
        <p:spPr>
          <a:xfrm>
            <a:off x="1419413" y="4781176"/>
            <a:ext cx="2112682" cy="1904067"/>
          </a:xfrm>
        </p:spPr>
        <p:txBody>
          <a:bodyPr/>
          <a:lstStyle/>
          <a:p>
            <a:pPr algn="ctr">
              <a:buNone/>
            </a:pPr>
            <a:r>
              <a:rPr lang="en-US" b="1" dirty="0" smtClean="0"/>
              <a:t>In 2007:</a:t>
            </a:r>
            <a:endParaRPr lang="en-US" dirty="0" smtClean="0"/>
          </a:p>
          <a:p>
            <a:r>
              <a:rPr lang="en-US" dirty="0" smtClean="0"/>
              <a:t>1 state</a:t>
            </a:r>
          </a:p>
          <a:p>
            <a:r>
              <a:rPr lang="en-US" dirty="0" smtClean="0"/>
              <a:t>1 city</a:t>
            </a:r>
          </a:p>
          <a:p>
            <a:r>
              <a:rPr lang="en-US" dirty="0" smtClean="0"/>
              <a:t>3 concerts</a:t>
            </a:r>
          </a:p>
        </p:txBody>
      </p:sp>
      <p:sp>
        <p:nvSpPr>
          <p:cNvPr id="8" name="Content Placeholder 7"/>
          <p:cNvSpPr>
            <a:spLocks noGrp="1"/>
          </p:cNvSpPr>
          <p:nvPr>
            <p:ph sz="quarter" idx="4"/>
          </p:nvPr>
        </p:nvSpPr>
        <p:spPr>
          <a:xfrm>
            <a:off x="5182908" y="4781176"/>
            <a:ext cx="2317563" cy="1904066"/>
          </a:xfrm>
        </p:spPr>
        <p:txBody>
          <a:bodyPr/>
          <a:lstStyle/>
          <a:p>
            <a:pPr algn="ctr">
              <a:buNone/>
            </a:pPr>
            <a:r>
              <a:rPr lang="en-US" b="1" dirty="0" smtClean="0"/>
              <a:t>In 2013:</a:t>
            </a:r>
            <a:endParaRPr lang="en-US" dirty="0" smtClean="0"/>
          </a:p>
          <a:p>
            <a:r>
              <a:rPr lang="en-US" dirty="0" smtClean="0"/>
              <a:t>4 states</a:t>
            </a:r>
          </a:p>
          <a:p>
            <a:r>
              <a:rPr lang="en-US" dirty="0" smtClean="0"/>
              <a:t>10 cities</a:t>
            </a:r>
          </a:p>
          <a:p>
            <a:r>
              <a:rPr lang="en-US" dirty="0" smtClean="0"/>
              <a:t>25 concerts</a:t>
            </a:r>
          </a:p>
        </p:txBody>
      </p:sp>
      <p:sp>
        <p:nvSpPr>
          <p:cNvPr id="117764" name="Rectangle 4"/>
          <p:cNvSpPr>
            <a:spLocks noChangeArrowheads="1"/>
          </p:cNvSpPr>
          <p:nvPr/>
        </p:nvSpPr>
        <p:spPr bwMode="auto">
          <a:xfrm>
            <a:off x="685800" y="2130425"/>
            <a:ext cx="8001000" cy="2964715"/>
          </a:xfrm>
          <a:prstGeom prst="rect">
            <a:avLst/>
          </a:prstGeom>
          <a:noFill/>
          <a:ln w="9525">
            <a:noFill/>
            <a:miter lim="800000"/>
            <a:headEnd/>
            <a:tailEnd/>
          </a:ln>
          <a:effectLst/>
        </p:spPr>
        <p:txBody>
          <a:bodyPr anchor="ctr">
            <a:prstTxWarp prst="textNoShape">
              <a:avLst/>
            </a:prstTxWarp>
          </a:bodyPr>
          <a:lstStyle/>
          <a:p>
            <a:pPr algn="ctr"/>
            <a:endParaRPr lang="en-US" sz="2000" dirty="0" smtClean="0"/>
          </a:p>
          <a:p>
            <a:pPr algn="ctr"/>
            <a:endParaRPr lang="en-US" sz="2000" dirty="0" smtClean="0"/>
          </a:p>
          <a:p>
            <a:r>
              <a:rPr lang="en-US" sz="2500" dirty="0" smtClean="0"/>
              <a:t>									</a:t>
            </a:r>
          </a:p>
          <a:p>
            <a:endParaRPr lang="en-US" sz="2500" dirty="0" smtClean="0"/>
          </a:p>
          <a:p>
            <a:endParaRPr lang="en-US" sz="2500" dirty="0" smtClean="0"/>
          </a:p>
        </p:txBody>
      </p:sp>
      <p:graphicFrame>
        <p:nvGraphicFramePr>
          <p:cNvPr id="9" name="Chart 8"/>
          <p:cNvGraphicFramePr/>
          <p:nvPr/>
        </p:nvGraphicFramePr>
        <p:xfrm>
          <a:off x="1419413" y="1180351"/>
          <a:ext cx="6290236" cy="360082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Eden_IIlargeLogo_Mid.gif"/>
          <p:cNvPicPr>
            <a:picLocks noChangeAspect="1"/>
          </p:cNvPicPr>
          <p:nvPr/>
        </p:nvPicPr>
        <p:blipFill>
          <a:blip r:embed="rId3"/>
          <a:stretch>
            <a:fillRect/>
          </a:stretch>
        </p:blipFill>
        <p:spPr>
          <a:xfrm>
            <a:off x="5832475" y="1466136"/>
            <a:ext cx="3311525" cy="993457"/>
          </a:xfrm>
          <a:prstGeom prst="rect">
            <a:avLst/>
          </a:prstGeom>
        </p:spPr>
      </p:pic>
      <p:pic>
        <p:nvPicPr>
          <p:cNvPr id="34" name="Picture 33" descr="melmarkLogo"/>
          <p:cNvPicPr>
            <a:picLocks noChangeAspect="1"/>
          </p:cNvPicPr>
          <p:nvPr/>
        </p:nvPicPr>
        <p:blipFill>
          <a:blip r:embed="rId4">
            <a:extLst>
              <a:ext uri="{28A0092B-C50C-407E-A947-70E740481C1C}">
                <a14:useLocalDpi xmlns:lc="http://schemas.openxmlformats.org/drawingml/2006/lockedCanvas" xmlns:a14="http://schemas.microsoft.com/office/drawing/2010/main" xmlns:pic="http://schemas.openxmlformats.org/drawingml/2006/picture" xmlns:a="http://schemas.openxmlformats.org/drawingml/2006/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r="http://schemas.openxmlformats.org/officeDocument/2006/relationships" xmlns:o="urn:schemas-microsoft-com:office:office" xmlns:mc="http://schemas.openxmlformats.org/markup-compatibility/2006" xmlns:wpc="http://schemas.microsoft.com/office/word/2010/wordprocessingCanvas" xmlns="" xmlns:p="http://schemas.openxmlformats.org/presentationml/2006/main" xmlns:mv="urn:schemas-microsoft-com:mac:vml" val="0"/>
              </a:ext>
            </a:extLst>
          </a:blip>
          <a:srcRect/>
          <a:stretch>
            <a:fillRect/>
          </a:stretch>
        </p:blipFill>
        <p:spPr bwMode="auto">
          <a:xfrm>
            <a:off x="2442297" y="1505664"/>
            <a:ext cx="2992582" cy="914400"/>
          </a:xfrm>
          <a:prstGeom prst="rect">
            <a:avLst/>
          </a:prstGeom>
          <a:noFill/>
          <a:ln>
            <a:noFill/>
          </a:ln>
          <a:effectLst/>
        </p:spPr>
      </p:pic>
      <p:pic>
        <p:nvPicPr>
          <p:cNvPr id="36" name="Picture 35" descr="UJA beneficiary logo[1]"/>
          <p:cNvPicPr/>
          <p:nvPr/>
        </p:nvPicPr>
        <p:blipFill>
          <a:blip r:embed="rId5" cstate="print">
            <a:extLst>
              <a:ext uri="{28A0092B-C50C-407E-A947-70E740481C1C}">
                <a14:useLocalDpi xmlns:lc="http://schemas.openxmlformats.org/drawingml/2006/lockedCanvas" xmlns:a14="http://schemas.microsoft.com/office/drawing/2010/main" xmlns:pic="http://schemas.openxmlformats.org/drawingml/2006/picture" xmlns:a="http://schemas.openxmlformats.org/drawingml/2006/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r="http://schemas.openxmlformats.org/officeDocument/2006/relationships" xmlns:o="urn:schemas-microsoft-com:office:office" xmlns:mc="http://schemas.openxmlformats.org/markup-compatibility/2006" xmlns:wpc="http://schemas.microsoft.com/office/word/2010/wordprocessingCanvas" xmlns="" xmlns:p="http://schemas.openxmlformats.org/presentationml/2006/main" xmlns:mv="urn:schemas-microsoft-com:mac:vml" val="0"/>
              </a:ext>
            </a:extLst>
          </a:blip>
          <a:srcRect t="20041"/>
          <a:stretch>
            <a:fillRect/>
          </a:stretch>
        </p:blipFill>
        <p:spPr bwMode="auto">
          <a:xfrm>
            <a:off x="0" y="1562814"/>
            <a:ext cx="2044700" cy="800100"/>
          </a:xfrm>
          <a:prstGeom prst="rect">
            <a:avLst/>
          </a:prstGeom>
          <a:noFill/>
          <a:ln>
            <a:noFill/>
          </a:ln>
          <a:effectLst/>
        </p:spPr>
      </p:pic>
      <p:pic>
        <p:nvPicPr>
          <p:cNvPr id="24" name="Picture 23" descr="92y_k"/>
          <p:cNvPicPr/>
          <p:nvPr/>
        </p:nvPicPr>
        <p:blipFill>
          <a:blip r:embed="rId6" cstate="print">
            <a:extLst>
              <a:ext uri="{28A0092B-C50C-407E-A947-70E740481C1C}">
                <a14:useLocalDpi xmlns:lc="http://schemas.openxmlformats.org/drawingml/2006/lockedCanvas" xmlns:a14="http://schemas.microsoft.com/office/drawing/2010/main" xmlns:pic="http://schemas.openxmlformats.org/drawingml/2006/picture" xmlns:a="http://schemas.openxmlformats.org/drawingml/2006/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r="http://schemas.openxmlformats.org/officeDocument/2006/relationships" xmlns:o="urn:schemas-microsoft-com:office:office" xmlns:mc="http://schemas.openxmlformats.org/markup-compatibility/2006" xmlns:wpc="http://schemas.microsoft.com/office/word/2010/wordprocessingCanvas" xmlns="" xmlns:p="http://schemas.openxmlformats.org/presentationml/2006/main" xmlns:mv="urn:schemas-microsoft-com:mac:vml" val="0"/>
              </a:ext>
            </a:extLst>
          </a:blip>
          <a:srcRect/>
          <a:stretch>
            <a:fillRect/>
          </a:stretch>
        </p:blipFill>
        <p:spPr bwMode="auto">
          <a:xfrm>
            <a:off x="0" y="273050"/>
            <a:ext cx="1866900" cy="825500"/>
          </a:xfrm>
          <a:prstGeom prst="rect">
            <a:avLst/>
          </a:prstGeom>
          <a:noFill/>
        </p:spPr>
      </p:pic>
      <p:pic>
        <p:nvPicPr>
          <p:cNvPr id="30" name="Picture 29" descr="IvymountLogoVertical_4clr"/>
          <p:cNvPicPr>
            <a:picLocks noChangeAspect="1"/>
          </p:cNvPicPr>
          <p:nvPr/>
        </p:nvPicPr>
        <p:blipFill>
          <a:blip r:embed="rId7">
            <a:extLst>
              <a:ext uri="{28A0092B-C50C-407E-A947-70E740481C1C}">
                <a14:useLocalDpi xmlns:lc="http://schemas.openxmlformats.org/drawingml/2006/lockedCanvas" xmlns:a14="http://schemas.microsoft.com/office/drawing/2010/main" xmlns:pic="http://schemas.openxmlformats.org/drawingml/2006/picture" xmlns:a="http://schemas.openxmlformats.org/drawingml/2006/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r="http://schemas.openxmlformats.org/officeDocument/2006/relationships" xmlns:o="urn:schemas-microsoft-com:office:office" xmlns:mc="http://schemas.openxmlformats.org/markup-compatibility/2006" xmlns:wpc="http://schemas.microsoft.com/office/word/2010/wordprocessingCanvas" xmlns="" xmlns:p="http://schemas.openxmlformats.org/presentationml/2006/main" xmlns:mv="urn:schemas-microsoft-com:mac:vml" val="0"/>
              </a:ext>
            </a:extLst>
          </a:blip>
          <a:srcRect l="-6326" t="5867" r="-8369" b="238"/>
          <a:stretch>
            <a:fillRect/>
          </a:stretch>
        </p:blipFill>
        <p:spPr bwMode="auto">
          <a:xfrm>
            <a:off x="6204857" y="0"/>
            <a:ext cx="2939143" cy="1371600"/>
          </a:xfrm>
          <a:prstGeom prst="rect">
            <a:avLst/>
          </a:prstGeom>
          <a:noFill/>
        </p:spPr>
      </p:pic>
      <p:pic>
        <p:nvPicPr>
          <p:cNvPr id="35" name="Picture 34" descr="BSO"/>
          <p:cNvPicPr>
            <a:picLocks noChangeAspect="1"/>
          </p:cNvPicPr>
          <p:nvPr/>
        </p:nvPicPr>
        <p:blipFill>
          <a:blip r:embed="rId8" cstate="print">
            <a:extLst>
              <a:ext uri="{28A0092B-C50C-407E-A947-70E740481C1C}">
                <a14:useLocalDpi xmlns:lc="http://schemas.openxmlformats.org/drawingml/2006/lockedCanvas" xmlns:a14="http://schemas.microsoft.com/office/drawing/2010/main" xmlns:pic="http://schemas.openxmlformats.org/drawingml/2006/picture" xmlns:a="http://schemas.openxmlformats.org/drawingml/2006/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r="http://schemas.openxmlformats.org/officeDocument/2006/relationships" xmlns:o="urn:schemas-microsoft-com:office:office" xmlns:mc="http://schemas.openxmlformats.org/markup-compatibility/2006" xmlns:wpc="http://schemas.microsoft.com/office/word/2010/wordprocessingCanvas" xmlns="" xmlns:p="http://schemas.openxmlformats.org/presentationml/2006/main" xmlns:mv="urn:schemas-microsoft-com:mac:vml" val="0"/>
              </a:ext>
            </a:extLst>
          </a:blip>
          <a:srcRect t="5698"/>
          <a:stretch>
            <a:fillRect/>
          </a:stretch>
        </p:blipFill>
        <p:spPr bwMode="auto">
          <a:xfrm>
            <a:off x="4502186" y="0"/>
            <a:ext cx="1822663" cy="1371600"/>
          </a:xfrm>
          <a:prstGeom prst="rect">
            <a:avLst/>
          </a:prstGeom>
          <a:noFill/>
          <a:ln>
            <a:noFill/>
          </a:ln>
          <a:effectLst/>
        </p:spPr>
      </p:pic>
      <p:pic>
        <p:nvPicPr>
          <p:cNvPr id="37" name="Picture 36" descr="ReelAbilitiesFilmFest4"/>
          <p:cNvPicPr/>
          <p:nvPr/>
        </p:nvPicPr>
        <p:blipFill>
          <a:blip r:embed="rId9">
            <a:extLst>
              <a:ext uri="{28A0092B-C50C-407E-A947-70E740481C1C}">
                <a14:useLocalDpi xmlns:lc="http://schemas.openxmlformats.org/drawingml/2006/lockedCanvas" xmlns:a14="http://schemas.microsoft.com/office/drawing/2010/main" xmlns:pic="http://schemas.openxmlformats.org/drawingml/2006/picture" xmlns:a="http://schemas.openxmlformats.org/drawingml/2006/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r="http://schemas.openxmlformats.org/officeDocument/2006/relationships" xmlns:o="urn:schemas-microsoft-com:office:office" xmlns:mc="http://schemas.openxmlformats.org/markup-compatibility/2006" xmlns:wpc="http://schemas.microsoft.com/office/word/2010/wordprocessingCanvas" xmlns="" xmlns:p="http://schemas.openxmlformats.org/presentationml/2006/main" xmlns:mv="urn:schemas-microsoft-com:mac:vml" val="0"/>
              </a:ext>
            </a:extLst>
          </a:blip>
          <a:srcRect/>
          <a:stretch>
            <a:fillRect/>
          </a:stretch>
        </p:blipFill>
        <p:spPr bwMode="auto">
          <a:xfrm>
            <a:off x="1934863" y="398463"/>
            <a:ext cx="2499360" cy="574675"/>
          </a:xfrm>
          <a:prstGeom prst="rect">
            <a:avLst/>
          </a:prstGeom>
          <a:noFill/>
          <a:ln>
            <a:noFill/>
          </a:ln>
          <a:effectLst/>
        </p:spPr>
      </p:pic>
      <p:pic>
        <p:nvPicPr>
          <p:cNvPr id="25" name="Picture 24" descr="mccartonschool"/>
          <p:cNvPicPr>
            <a:picLocks noChangeAspect="1"/>
          </p:cNvPicPr>
          <p:nvPr/>
        </p:nvPicPr>
        <p:blipFill>
          <a:blip r:embed="rId10">
            <a:extLst>
              <a:ext uri="{28A0092B-C50C-407E-A947-70E740481C1C}">
                <a14:useLocalDpi xmlns:lc="http://schemas.openxmlformats.org/drawingml/2006/lockedCanvas" xmlns:a14="http://schemas.microsoft.com/office/drawing/2010/main" xmlns:pic="http://schemas.openxmlformats.org/drawingml/2006/picture" xmlns:a="http://schemas.openxmlformats.org/drawingml/2006/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r="http://schemas.openxmlformats.org/officeDocument/2006/relationships" xmlns:o="urn:schemas-microsoft-com:office:office" xmlns:mc="http://schemas.openxmlformats.org/markup-compatibility/2006" xmlns:wpc="http://schemas.microsoft.com/office/word/2010/wordprocessingCanvas" xmlns="" xmlns:p="http://schemas.openxmlformats.org/presentationml/2006/main" xmlns:mv="urn:schemas-microsoft-com:mac:vml" val="0"/>
              </a:ext>
            </a:extLst>
          </a:blip>
          <a:srcRect/>
          <a:stretch>
            <a:fillRect/>
          </a:stretch>
        </p:blipFill>
        <p:spPr bwMode="auto">
          <a:xfrm>
            <a:off x="7169146" y="4020265"/>
            <a:ext cx="1974854" cy="1371600"/>
          </a:xfrm>
          <a:prstGeom prst="rect">
            <a:avLst/>
          </a:prstGeom>
          <a:noFill/>
          <a:ln>
            <a:noFill/>
          </a:ln>
          <a:effectLst/>
        </p:spPr>
      </p:pic>
      <p:pic>
        <p:nvPicPr>
          <p:cNvPr id="31" name="Picture 30" descr="Color logo"/>
          <p:cNvPicPr>
            <a:picLocks noChangeAspect="1"/>
          </p:cNvPicPr>
          <p:nvPr/>
        </p:nvPicPr>
        <p:blipFill>
          <a:blip r:embed="rId11">
            <a:extLst>
              <a:ext uri="{28A0092B-C50C-407E-A947-70E740481C1C}">
                <a14:useLocalDpi xmlns:lc="http://schemas.openxmlformats.org/drawingml/2006/lockedCanvas" xmlns:a14="http://schemas.microsoft.com/office/drawing/2010/main" xmlns:pic="http://schemas.openxmlformats.org/drawingml/2006/picture" xmlns:a="http://schemas.openxmlformats.org/drawingml/2006/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r="http://schemas.openxmlformats.org/officeDocument/2006/relationships" xmlns:o="urn:schemas-microsoft-com:office:office" xmlns:mc="http://schemas.openxmlformats.org/markup-compatibility/2006" xmlns:wpc="http://schemas.microsoft.com/office/word/2010/wordprocessingCanvas" xmlns="" xmlns:p="http://schemas.openxmlformats.org/presentationml/2006/main" xmlns:mv="urn:schemas-microsoft-com:mac:vml" val="0"/>
              </a:ext>
            </a:extLst>
          </a:blip>
          <a:srcRect t="3862" b="3435"/>
          <a:stretch>
            <a:fillRect/>
          </a:stretch>
        </p:blipFill>
        <p:spPr bwMode="auto">
          <a:xfrm>
            <a:off x="5399137" y="4020265"/>
            <a:ext cx="1149235" cy="1371600"/>
          </a:xfrm>
          <a:prstGeom prst="rect">
            <a:avLst/>
          </a:prstGeom>
          <a:noFill/>
        </p:spPr>
      </p:pic>
      <p:pic>
        <p:nvPicPr>
          <p:cNvPr id="32" name="Picture 31" descr="THG_Logo_color_LG"/>
          <p:cNvPicPr>
            <a:picLocks noChangeAspect="1"/>
          </p:cNvPicPr>
          <p:nvPr/>
        </p:nvPicPr>
        <p:blipFill>
          <a:blip r:embed="rId12" cstate="print">
            <a:extLst>
              <a:ext uri="{28A0092B-C50C-407E-A947-70E740481C1C}">
                <a14:useLocalDpi xmlns:lc="http://schemas.openxmlformats.org/drawingml/2006/lockedCanvas" xmlns:a14="http://schemas.microsoft.com/office/drawing/2010/main" xmlns:pic="http://schemas.openxmlformats.org/drawingml/2006/picture" xmlns:a="http://schemas.openxmlformats.org/drawingml/2006/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r="http://schemas.openxmlformats.org/officeDocument/2006/relationships" xmlns:o="urn:schemas-microsoft-com:office:office" xmlns:mc="http://schemas.openxmlformats.org/markup-compatibility/2006" xmlns:wpc="http://schemas.microsoft.com/office/word/2010/wordprocessingCanvas" xmlns="" xmlns:p="http://schemas.openxmlformats.org/presentationml/2006/main" xmlns:mv="urn:schemas-microsoft-com:mac:vml" val="0"/>
              </a:ext>
            </a:extLst>
          </a:blip>
          <a:srcRect/>
          <a:stretch>
            <a:fillRect/>
          </a:stretch>
        </p:blipFill>
        <p:spPr bwMode="auto">
          <a:xfrm>
            <a:off x="1893852" y="4020265"/>
            <a:ext cx="2884510" cy="1371600"/>
          </a:xfrm>
          <a:prstGeom prst="rect">
            <a:avLst/>
          </a:prstGeom>
          <a:noFill/>
          <a:ln>
            <a:noFill/>
          </a:ln>
          <a:effectLst/>
        </p:spPr>
      </p:pic>
      <p:pic>
        <p:nvPicPr>
          <p:cNvPr id="39" name="Picture 38" descr="my time inc"/>
          <p:cNvPicPr>
            <a:picLocks noChangeAspect="1"/>
          </p:cNvPicPr>
          <p:nvPr/>
        </p:nvPicPr>
        <p:blipFill>
          <a:blip r:embed="rId13">
            <a:extLst>
              <a:ext uri="{28A0092B-C50C-407E-A947-70E740481C1C}">
                <a14:useLocalDpi xmlns:lc="http://schemas.openxmlformats.org/drawingml/2006/lockedCanvas" xmlns:a14="http://schemas.microsoft.com/office/drawing/2010/main" xmlns:pic="http://schemas.openxmlformats.org/drawingml/2006/picture" xmlns:a="http://schemas.openxmlformats.org/drawingml/2006/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r="http://schemas.openxmlformats.org/officeDocument/2006/relationships" xmlns:o="urn:schemas-microsoft-com:office:office" xmlns:mc="http://schemas.openxmlformats.org/markup-compatibility/2006" xmlns:wpc="http://schemas.microsoft.com/office/word/2010/wordprocessingCanvas" xmlns="" xmlns:p="http://schemas.openxmlformats.org/presentationml/2006/main" xmlns:mv="urn:schemas-microsoft-com:mac:vml" val="0"/>
              </a:ext>
            </a:extLst>
          </a:blip>
          <a:srcRect/>
          <a:stretch>
            <a:fillRect/>
          </a:stretch>
        </p:blipFill>
        <p:spPr bwMode="auto">
          <a:xfrm>
            <a:off x="0" y="4020265"/>
            <a:ext cx="1273077" cy="1371600"/>
          </a:xfrm>
          <a:prstGeom prst="rect">
            <a:avLst/>
          </a:prstGeom>
          <a:noFill/>
          <a:ln>
            <a:noFill/>
          </a:ln>
          <a:effectLst/>
        </p:spPr>
      </p:pic>
      <p:pic>
        <p:nvPicPr>
          <p:cNvPr id="6" name="Picture 5" descr="60th logo white.jpg"/>
          <p:cNvPicPr>
            <a:picLocks noChangeAspect="1"/>
          </p:cNvPicPr>
          <p:nvPr/>
        </p:nvPicPr>
        <p:blipFill>
          <a:blip r:embed="rId14"/>
          <a:stretch>
            <a:fillRect/>
          </a:stretch>
        </p:blipFill>
        <p:spPr>
          <a:xfrm>
            <a:off x="2354332" y="2554129"/>
            <a:ext cx="4811417" cy="1371600"/>
          </a:xfrm>
          <a:prstGeom prst="rect">
            <a:avLst/>
          </a:prstGeom>
        </p:spPr>
      </p:pic>
      <p:pic>
        <p:nvPicPr>
          <p:cNvPr id="40" name="Picture 39" descr="bernikow  logo"/>
          <p:cNvPicPr>
            <a:picLocks noChangeAspect="1"/>
          </p:cNvPicPr>
          <p:nvPr/>
        </p:nvPicPr>
        <p:blipFill>
          <a:blip r:embed="rId15" cstate="print">
            <a:extLst>
              <a:ext uri="{28A0092B-C50C-407E-A947-70E740481C1C}">
                <a14:useLocalDpi xmlns:lc="http://schemas.openxmlformats.org/drawingml/2006/lockedCanvas" xmlns:a14="http://schemas.microsoft.com/office/drawing/2010/main" xmlns:pic="http://schemas.openxmlformats.org/drawingml/2006/picture" xmlns:a="http://schemas.openxmlformats.org/drawingml/2006/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r="http://schemas.openxmlformats.org/officeDocument/2006/relationships" xmlns:o="urn:schemas-microsoft-com:office:office" xmlns:mc="http://schemas.openxmlformats.org/markup-compatibility/2006" xmlns:wpc="http://schemas.microsoft.com/office/word/2010/wordprocessingCanvas" xmlns="" xmlns:p="http://schemas.openxmlformats.org/presentationml/2006/main" xmlns:mv="urn:schemas-microsoft-com:mac:vml" val="0"/>
              </a:ext>
            </a:extLst>
          </a:blip>
          <a:srcRect/>
          <a:stretch>
            <a:fillRect/>
          </a:stretch>
        </p:blipFill>
        <p:spPr bwMode="auto">
          <a:xfrm>
            <a:off x="0" y="2554129"/>
            <a:ext cx="1745038" cy="1371600"/>
          </a:xfrm>
          <a:prstGeom prst="rect">
            <a:avLst/>
          </a:prstGeom>
          <a:noFill/>
          <a:ln>
            <a:noFill/>
          </a:ln>
        </p:spPr>
      </p:pic>
      <p:pic>
        <p:nvPicPr>
          <p:cNvPr id="41" name="Picture 40" descr="autism-speaks"/>
          <p:cNvPicPr>
            <a:picLocks noChangeAspect="1"/>
          </p:cNvPicPr>
          <p:nvPr/>
        </p:nvPicPr>
        <p:blipFill>
          <a:blip r:embed="rId16" cstate="print">
            <a:extLst>
              <a:ext uri="{28A0092B-C50C-407E-A947-70E740481C1C}">
                <a14:useLocalDpi xmlns:lc="http://schemas.openxmlformats.org/drawingml/2006/lockedCanvas" xmlns:a14="http://schemas.microsoft.com/office/drawing/2010/main" xmlns:pic="http://schemas.openxmlformats.org/drawingml/2006/picture" xmlns:a="http://schemas.openxmlformats.org/drawingml/2006/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r="http://schemas.openxmlformats.org/officeDocument/2006/relationships" xmlns:o="urn:schemas-microsoft-com:office:office" xmlns:mc="http://schemas.openxmlformats.org/markup-compatibility/2006" xmlns:wpc="http://schemas.microsoft.com/office/word/2010/wordprocessingCanvas" xmlns="" xmlns:p="http://schemas.openxmlformats.org/presentationml/2006/main" xmlns:mv="urn:schemas-microsoft-com:mac:vml" val="0"/>
              </a:ext>
            </a:extLst>
          </a:blip>
          <a:srcRect/>
          <a:stretch>
            <a:fillRect/>
          </a:stretch>
        </p:blipFill>
        <p:spPr bwMode="auto">
          <a:xfrm>
            <a:off x="7775042" y="2554129"/>
            <a:ext cx="1368958" cy="1371600"/>
          </a:xfrm>
          <a:prstGeom prst="rect">
            <a:avLst/>
          </a:prstGeom>
          <a:noFill/>
          <a:ln>
            <a:noFill/>
          </a:ln>
          <a:effectLst/>
        </p:spPr>
      </p:pic>
      <p:pic>
        <p:nvPicPr>
          <p:cNvPr id="29" name="Picture 28" descr="FILE"/>
          <p:cNvPicPr>
            <a:picLocks noChangeAspect="1"/>
          </p:cNvPicPr>
          <p:nvPr/>
        </p:nvPicPr>
        <p:blipFill>
          <a:blip r:embed="rId17">
            <a:extLst>
              <a:ext uri="{28A0092B-C50C-407E-A947-70E740481C1C}">
                <a14:useLocalDpi xmlns:lc="http://schemas.openxmlformats.org/drawingml/2006/lockedCanvas" xmlns:a14="http://schemas.microsoft.com/office/drawing/2010/main" xmlns:pic="http://schemas.openxmlformats.org/drawingml/2006/picture" xmlns:a="http://schemas.openxmlformats.org/drawingml/2006/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r="http://schemas.openxmlformats.org/officeDocument/2006/relationships" xmlns:o="urn:schemas-microsoft-com:office:office" xmlns:mc="http://schemas.openxmlformats.org/markup-compatibility/2006" xmlns:wpc="http://schemas.microsoft.com/office/word/2010/wordprocessingCanvas" xmlns="" xmlns:p="http://schemas.openxmlformats.org/presentationml/2006/main" xmlns:mv="urn:schemas-microsoft-com:mac:vml" val="0"/>
              </a:ext>
            </a:extLst>
          </a:blip>
          <a:srcRect t="3658" b="3658"/>
          <a:stretch>
            <a:fillRect/>
          </a:stretch>
        </p:blipFill>
        <p:spPr bwMode="auto">
          <a:xfrm>
            <a:off x="3871978" y="5486400"/>
            <a:ext cx="1371600" cy="1371600"/>
          </a:xfrm>
          <a:prstGeom prst="rect">
            <a:avLst/>
          </a:prstGeom>
          <a:noFill/>
          <a:ln>
            <a:noFill/>
          </a:ln>
          <a:effectLst/>
        </p:spPr>
      </p:pic>
      <p:pic>
        <p:nvPicPr>
          <p:cNvPr id="33" name="Picture 32" descr="Health Center"/>
          <p:cNvPicPr>
            <a:picLocks noChangeAspect="1"/>
          </p:cNvPicPr>
          <p:nvPr/>
        </p:nvPicPr>
        <p:blipFill>
          <a:blip r:embed="rId18" cstate="print">
            <a:extLst>
              <a:ext uri="{28A0092B-C50C-407E-A947-70E740481C1C}">
                <a14:useLocalDpi xmlns:lc="http://schemas.openxmlformats.org/drawingml/2006/lockedCanvas" xmlns:a14="http://schemas.microsoft.com/office/drawing/2010/main" xmlns:pic="http://schemas.openxmlformats.org/drawingml/2006/picture" xmlns:a="http://schemas.openxmlformats.org/drawingml/2006/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r="http://schemas.openxmlformats.org/officeDocument/2006/relationships" xmlns:o="urn:schemas-microsoft-com:office:office" xmlns:mc="http://schemas.openxmlformats.org/markup-compatibility/2006" xmlns:wpc="http://schemas.microsoft.com/office/word/2010/wordprocessingCanvas" xmlns="" xmlns:p="http://schemas.openxmlformats.org/presentationml/2006/main" xmlns:mv="urn:schemas-microsoft-com:mac:vml" val="0"/>
              </a:ext>
            </a:extLst>
          </a:blip>
          <a:srcRect/>
          <a:stretch>
            <a:fillRect/>
          </a:stretch>
        </p:blipFill>
        <p:spPr bwMode="auto">
          <a:xfrm>
            <a:off x="1635176" y="5486400"/>
            <a:ext cx="1830351" cy="1371600"/>
          </a:xfrm>
          <a:prstGeom prst="rect">
            <a:avLst/>
          </a:prstGeom>
          <a:noFill/>
          <a:ln>
            <a:noFill/>
          </a:ln>
          <a:effectLst/>
        </p:spPr>
      </p:pic>
      <p:pic>
        <p:nvPicPr>
          <p:cNvPr id="38" name="Picture 37" descr="Actionlogo (1)"/>
          <p:cNvPicPr>
            <a:picLocks noChangeAspect="1"/>
          </p:cNvPicPr>
          <p:nvPr/>
        </p:nvPicPr>
        <p:blipFill>
          <a:blip r:embed="rId19" cstate="print">
            <a:extLst>
              <a:ext uri="{28A0092B-C50C-407E-A947-70E740481C1C}">
                <a14:useLocalDpi xmlns:lc="http://schemas.openxmlformats.org/drawingml/2006/lockedCanvas" xmlns:a14="http://schemas.microsoft.com/office/drawing/2010/main" xmlns:pic="http://schemas.openxmlformats.org/drawingml/2006/picture" xmlns:a="http://schemas.openxmlformats.org/drawingml/2006/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r="http://schemas.openxmlformats.org/officeDocument/2006/relationships" xmlns:o="urn:schemas-microsoft-com:office:office" xmlns:mc="http://schemas.openxmlformats.org/markup-compatibility/2006" xmlns:wpc="http://schemas.microsoft.com/office/word/2010/wordprocessingCanvas" xmlns="" xmlns:p="http://schemas.openxmlformats.org/presentationml/2006/main" xmlns:mv="urn:schemas-microsoft-com:mac:vml" val="0"/>
              </a:ext>
            </a:extLst>
          </a:blip>
          <a:srcRect/>
          <a:stretch>
            <a:fillRect/>
          </a:stretch>
        </p:blipFill>
        <p:spPr bwMode="auto">
          <a:xfrm>
            <a:off x="0" y="5486400"/>
            <a:ext cx="1228725" cy="1371600"/>
          </a:xfrm>
          <a:prstGeom prst="rect">
            <a:avLst/>
          </a:prstGeom>
          <a:noFill/>
          <a:ln>
            <a:noFill/>
          </a:ln>
          <a:effectLst/>
        </p:spPr>
      </p:pic>
      <p:pic>
        <p:nvPicPr>
          <p:cNvPr id="43" name="Picture 42" descr="Screen Shot 2013-11-17 at 8.21.53 PM.png"/>
          <p:cNvPicPr>
            <a:picLocks noChangeAspect="1"/>
          </p:cNvPicPr>
          <p:nvPr/>
        </p:nvPicPr>
        <p:blipFill>
          <a:blip r:embed="rId20"/>
          <a:stretch>
            <a:fillRect/>
          </a:stretch>
        </p:blipFill>
        <p:spPr>
          <a:xfrm>
            <a:off x="5650029" y="5486400"/>
            <a:ext cx="3493971" cy="13716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970934"/>
            <a:ext cx="4330598" cy="2887065"/>
          </a:xfrm>
          <a:prstGeom prst="rect">
            <a:avLst/>
          </a:prstGeom>
        </p:spPr>
      </p:pic>
      <p:pic>
        <p:nvPicPr>
          <p:cNvPr id="5" name="Picture 4"/>
          <p:cNvPicPr>
            <a:picLocks noChangeAspect="1"/>
          </p:cNvPicPr>
          <p:nvPr/>
        </p:nvPicPr>
        <p:blipFill>
          <a:blip r:embed="rId3"/>
          <a:stretch>
            <a:fillRect/>
          </a:stretch>
        </p:blipFill>
        <p:spPr>
          <a:xfrm>
            <a:off x="4801852" y="2102229"/>
            <a:ext cx="4342148" cy="2887066"/>
          </a:xfrm>
          <a:prstGeom prst="rect">
            <a:avLst/>
          </a:prstGeom>
        </p:spPr>
      </p:pic>
      <p:pic>
        <p:nvPicPr>
          <p:cNvPr id="6" name="Picture 5"/>
          <p:cNvPicPr>
            <a:picLocks noChangeAspect="1"/>
          </p:cNvPicPr>
          <p:nvPr/>
        </p:nvPicPr>
        <p:blipFill>
          <a:blip r:embed="rId4"/>
          <a:stretch>
            <a:fillRect/>
          </a:stretch>
        </p:blipFill>
        <p:spPr>
          <a:xfrm>
            <a:off x="13615" y="76307"/>
            <a:ext cx="4788237" cy="1574741"/>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7" name="Diagram 6"/>
          <p:cNvGraphicFramePr/>
          <p:nvPr/>
        </p:nvGraphicFramePr>
        <p:xfrm>
          <a:off x="0" y="0"/>
          <a:ext cx="9144000" cy="68580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of Presentation</a:t>
            </a:r>
            <a:endParaRPr lang="en-US" dirty="0"/>
          </a:p>
        </p:txBody>
      </p:sp>
      <p:sp>
        <p:nvSpPr>
          <p:cNvPr id="3" name="Content Placeholder 2"/>
          <p:cNvSpPr>
            <a:spLocks noGrp="1"/>
          </p:cNvSpPr>
          <p:nvPr>
            <p:ph idx="1"/>
          </p:nvPr>
        </p:nvSpPr>
        <p:spPr/>
        <p:txBody>
          <a:bodyPr/>
          <a:lstStyle/>
          <a:p>
            <a:r>
              <a:rPr lang="en-US" dirty="0" smtClean="0"/>
              <a:t>Music and language processing in autism</a:t>
            </a:r>
          </a:p>
          <a:p>
            <a:r>
              <a:rPr lang="en-US" dirty="0" smtClean="0"/>
              <a:t>Music therapy for those with autism</a:t>
            </a:r>
          </a:p>
          <a:p>
            <a:r>
              <a:rPr lang="en-US" dirty="0" smtClean="0"/>
              <a:t>The socioeconomics of autism</a:t>
            </a:r>
          </a:p>
          <a:p>
            <a:r>
              <a:rPr lang="en-US" dirty="0" smtClean="0"/>
              <a:t>Advocacy through Music for Autism</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3352800"/>
            <a:ext cx="8229600" cy="3505200"/>
          </a:xfrm>
        </p:spPr>
        <p:txBody>
          <a:bodyPr/>
          <a:lstStyle/>
          <a:p>
            <a:r>
              <a:rPr lang="en-GB" sz="3200" b="1" dirty="0"/>
              <a:t/>
            </a:r>
            <a:br>
              <a:rPr lang="en-GB" sz="3200" b="1" dirty="0"/>
            </a:br>
            <a:r>
              <a:rPr lang="en-GB" sz="3200" b="1" dirty="0"/>
              <a:t/>
            </a:r>
            <a:br>
              <a:rPr lang="en-GB" sz="3200" b="1" dirty="0"/>
            </a:br>
            <a:r>
              <a:rPr lang="en-GB" b="1" i="1" dirty="0"/>
              <a:t>THANK YOU!</a:t>
            </a:r>
            <a:r>
              <a:rPr lang="en-GB" b="1" dirty="0"/>
              <a:t/>
            </a:r>
            <a:br>
              <a:rPr lang="en-GB" b="1" dirty="0"/>
            </a:br>
            <a:r>
              <a:rPr lang="en-GB" sz="3200" b="1" dirty="0"/>
              <a:t/>
            </a:r>
            <a:br>
              <a:rPr lang="en-GB" sz="3200" b="1" dirty="0"/>
            </a:br>
            <a:r>
              <a:rPr lang="en-GB" sz="2800" b="1" dirty="0"/>
              <a:t>Robert E. </a:t>
            </a:r>
            <a:r>
              <a:rPr lang="en-GB" sz="2800" b="1" dirty="0" smtClean="0"/>
              <a:t>Accordino, MD, MSc</a:t>
            </a:r>
            <a:br>
              <a:rPr lang="en-GB" sz="2800" b="1" dirty="0" smtClean="0"/>
            </a:br>
            <a:r>
              <a:rPr lang="en-GB" sz="2800" b="1" u="sng" dirty="0" err="1">
                <a:solidFill>
                  <a:srgbClr val="3366FF"/>
                </a:solidFill>
              </a:rPr>
              <a:t>R</a:t>
            </a:r>
            <a:r>
              <a:rPr lang="en-GB" sz="2800" b="1" u="sng" dirty="0" err="1" smtClean="0">
                <a:solidFill>
                  <a:srgbClr val="3366FF"/>
                </a:solidFill>
              </a:rPr>
              <a:t>obert</a:t>
            </a:r>
            <a:r>
              <a:rPr lang="en-GB" sz="2800" b="1" u="sng" dirty="0" err="1">
                <a:solidFill>
                  <a:srgbClr val="3366FF"/>
                </a:solidFill>
              </a:rPr>
              <a:t>@MusicForAutism.org</a:t>
            </a:r>
            <a:endParaRPr lang="en-GB" sz="2800" b="1" u="sng" dirty="0">
              <a:solidFill>
                <a:srgbClr val="3366FF"/>
              </a:solidFill>
            </a:endParaRPr>
          </a:p>
        </p:txBody>
      </p:sp>
      <p:pic>
        <p:nvPicPr>
          <p:cNvPr id="4" name="Picture 3"/>
          <p:cNvPicPr>
            <a:picLocks noChangeAspect="1"/>
          </p:cNvPicPr>
          <p:nvPr/>
        </p:nvPicPr>
        <p:blipFill>
          <a:blip r:embed="rId3"/>
          <a:stretch>
            <a:fillRect/>
          </a:stretch>
        </p:blipFill>
        <p:spPr>
          <a:xfrm>
            <a:off x="3797300" y="2667000"/>
            <a:ext cx="4889500" cy="685800"/>
          </a:xfrm>
          <a:prstGeom prst="rect">
            <a:avLst/>
          </a:prstGeom>
        </p:spPr>
      </p:pic>
      <p:sp>
        <p:nvSpPr>
          <p:cNvPr id="5" name="TextBox 4"/>
          <p:cNvSpPr txBox="1"/>
          <p:nvPr/>
        </p:nvSpPr>
        <p:spPr>
          <a:xfrm>
            <a:off x="4583861" y="1031423"/>
            <a:ext cx="3795554" cy="400110"/>
          </a:xfrm>
          <a:prstGeom prst="rect">
            <a:avLst/>
          </a:prstGeom>
          <a:noFill/>
        </p:spPr>
        <p:txBody>
          <a:bodyPr wrap="square" rtlCol="0">
            <a:spAutoFit/>
          </a:bodyPr>
          <a:lstStyle/>
          <a:p>
            <a:pPr algn="ctr"/>
            <a:r>
              <a:rPr lang="en-US" sz="2000" b="1" dirty="0" err="1" smtClean="0"/>
              <a:t>www.MusicForAutism.org</a:t>
            </a:r>
            <a:endParaRPr lang="en-US" sz="2000" b="1" dirty="0"/>
          </a:p>
        </p:txBody>
      </p:sp>
      <p:sp>
        <p:nvSpPr>
          <p:cNvPr id="6" name="TextBox 5"/>
          <p:cNvSpPr txBox="1"/>
          <p:nvPr/>
        </p:nvSpPr>
        <p:spPr>
          <a:xfrm>
            <a:off x="175178" y="3695700"/>
            <a:ext cx="6496237" cy="369332"/>
          </a:xfrm>
          <a:prstGeom prst="rect">
            <a:avLst/>
          </a:prstGeom>
          <a:noFill/>
        </p:spPr>
        <p:txBody>
          <a:bodyPr wrap="square" rtlCol="0">
            <a:spAutoFit/>
          </a:bodyPr>
          <a:lstStyle/>
          <a:p>
            <a:r>
              <a:rPr lang="en-US" b="1" dirty="0" err="1" smtClean="0"/>
              <a:t>www.HuffingtonPost.com/Robert-Accordino-MD-MSc</a:t>
            </a:r>
            <a:endParaRPr lang="en-US" b="1" dirty="0"/>
          </a:p>
        </p:txBody>
      </p:sp>
      <p:pic>
        <p:nvPicPr>
          <p:cNvPr id="7" name="Picture 6" descr="MFA-logo-new.jpg"/>
          <p:cNvPicPr>
            <a:picLocks noChangeAspect="1"/>
          </p:cNvPicPr>
          <p:nvPr/>
        </p:nvPicPr>
        <p:blipFill>
          <a:blip r:embed="rId4"/>
          <a:stretch>
            <a:fillRect/>
          </a:stretch>
        </p:blipFill>
        <p:spPr>
          <a:xfrm>
            <a:off x="0" y="0"/>
            <a:ext cx="2784119" cy="220282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p:txBody>
          <a:bodyPr>
            <a:normAutofit/>
          </a:bodyPr>
          <a:lstStyle/>
          <a:p>
            <a:r>
              <a:rPr lang="en-GB" sz="4000" i="1" dirty="0"/>
              <a:t>Explorations of </a:t>
            </a:r>
            <a:r>
              <a:rPr lang="en-GB" sz="4000" i="1" dirty="0" smtClean="0"/>
              <a:t>Music </a:t>
            </a:r>
            <a:r>
              <a:rPr lang="en-GB" sz="4000" i="1" dirty="0"/>
              <a:t>and Language Processing in Individuals with Autism</a:t>
            </a:r>
          </a:p>
        </p:txBody>
      </p:sp>
      <p:sp>
        <p:nvSpPr>
          <p:cNvPr id="95235" name="Rectangle 3"/>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sz="4000" dirty="0"/>
              <a:t>Musical Abilities of Those with Autism</a:t>
            </a:r>
          </a:p>
        </p:txBody>
      </p:sp>
      <p:sp>
        <p:nvSpPr>
          <p:cNvPr id="7171" name="Rectangle 3"/>
          <p:cNvSpPr>
            <a:spLocks noGrp="1" noChangeArrowheads="1"/>
          </p:cNvSpPr>
          <p:nvPr>
            <p:ph type="body" idx="1"/>
          </p:nvPr>
        </p:nvSpPr>
        <p:spPr/>
        <p:txBody>
          <a:bodyPr>
            <a:normAutofit fontScale="92500" lnSpcReduction="10000"/>
          </a:bodyPr>
          <a:lstStyle/>
          <a:p>
            <a:pPr algn="just"/>
            <a:endParaRPr lang="en-US" sz="3000"/>
          </a:p>
          <a:p>
            <a:pPr algn="just"/>
            <a:r>
              <a:rPr lang="en-US"/>
              <a:t>First described by Leo Kanner (1943)</a:t>
            </a:r>
          </a:p>
          <a:p>
            <a:pPr algn="just"/>
            <a:endParaRPr lang="en-US"/>
          </a:p>
          <a:p>
            <a:pPr algn="just"/>
            <a:r>
              <a:rPr lang="en-US"/>
              <a:t>Rimland’s </a:t>
            </a:r>
            <a:r>
              <a:rPr lang="en-US" i="1"/>
              <a:t>Infantile Autism </a:t>
            </a:r>
            <a:r>
              <a:rPr lang="en-US"/>
              <a:t>(1964)</a:t>
            </a:r>
          </a:p>
          <a:p>
            <a:pPr algn="just"/>
            <a:endParaRPr lang="en-US"/>
          </a:p>
          <a:p>
            <a:pPr algn="just"/>
            <a:r>
              <a:rPr lang="en-US"/>
              <a:t>Repetition Study (Applebaum et al., 1979)</a:t>
            </a:r>
          </a:p>
          <a:p>
            <a:pPr algn="just"/>
            <a:endParaRPr lang="en-US"/>
          </a:p>
          <a:p>
            <a:pPr algn="just"/>
            <a:r>
              <a:rPr lang="en-US"/>
              <a:t>Recent empirical investigations on pitch, interval, and contour processing</a:t>
            </a:r>
          </a:p>
          <a:p>
            <a:pPr algn="just"/>
            <a:endParaRPr lang="en-US"/>
          </a:p>
          <a:p>
            <a:pPr algn="just">
              <a:buFontTx/>
              <a:buNone/>
            </a:pPr>
            <a:endParaRPr lang="en-US"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normAutofit/>
          </a:bodyPr>
          <a:lstStyle/>
          <a:p>
            <a:r>
              <a:rPr lang="en-GB" sz="4000" dirty="0" smtClean="0"/>
              <a:t>Music and Language Processing</a:t>
            </a:r>
            <a:endParaRPr lang="en-GB" sz="4000" dirty="0"/>
          </a:p>
        </p:txBody>
      </p:sp>
      <p:sp>
        <p:nvSpPr>
          <p:cNvPr id="140291" name="Rectangle 3"/>
          <p:cNvSpPr>
            <a:spLocks noGrp="1" noChangeArrowheads="1"/>
          </p:cNvSpPr>
          <p:nvPr>
            <p:ph type="body" idx="1"/>
          </p:nvPr>
        </p:nvSpPr>
        <p:spPr/>
        <p:txBody>
          <a:bodyPr/>
          <a:lstStyle/>
          <a:p>
            <a:r>
              <a:rPr lang="en-GB"/>
              <a:t>Left hemisphere-language?</a:t>
            </a:r>
          </a:p>
          <a:p>
            <a:r>
              <a:rPr lang="en-GB"/>
              <a:t>Right hemisphere-music?</a:t>
            </a:r>
          </a:p>
          <a:p>
            <a:pPr>
              <a:buFontTx/>
              <a:buNone/>
            </a:pPr>
            <a:endParaRPr lang="en-GB"/>
          </a:p>
          <a:p>
            <a:r>
              <a:rPr lang="en-GB"/>
              <a:t>Music </a:t>
            </a:r>
            <a:r>
              <a:rPr lang="en-GB" i="1"/>
              <a:t>and</a:t>
            </a:r>
            <a:r>
              <a:rPr lang="en-GB"/>
              <a:t> language</a:t>
            </a:r>
          </a:p>
          <a:p>
            <a:pPr lvl="1"/>
            <a:r>
              <a:rPr lang="en-GB"/>
              <a:t>Universal</a:t>
            </a:r>
          </a:p>
          <a:p>
            <a:pPr lvl="1"/>
            <a:r>
              <a:rPr lang="en-GB"/>
              <a:t>Analogous components processed similarly (Patel, 2003)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029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029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0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endParaRPr lang="en-US"/>
          </a:p>
        </p:txBody>
      </p:sp>
      <p:sp>
        <p:nvSpPr>
          <p:cNvPr id="139267" name="Rectangle 3"/>
          <p:cNvSpPr>
            <a:spLocks noGrp="1" noChangeArrowheads="1"/>
          </p:cNvSpPr>
          <p:nvPr>
            <p:ph type="body" idx="1"/>
          </p:nvPr>
        </p:nvSpPr>
        <p:spPr/>
        <p:txBody>
          <a:bodyPr/>
          <a:lstStyle/>
          <a:p>
            <a:pPr algn="ctr">
              <a:buFontTx/>
              <a:buNone/>
            </a:pPr>
            <a:endParaRPr lang="en-US" i="1" dirty="0"/>
          </a:p>
          <a:p>
            <a:pPr algn="ctr">
              <a:buFontTx/>
              <a:buNone/>
            </a:pPr>
            <a:r>
              <a:rPr lang="en-US" sz="3600" i="1" dirty="0"/>
              <a:t>“I can better tell people how I am by playing a song in my mind.”</a:t>
            </a:r>
          </a:p>
          <a:p>
            <a:pPr algn="ctr">
              <a:buFontTx/>
              <a:buNone/>
            </a:pPr>
            <a:endParaRPr lang="en-US" sz="3600" i="1" dirty="0"/>
          </a:p>
          <a:p>
            <a:pPr algn="ctr">
              <a:buFontTx/>
              <a:buNone/>
            </a:pPr>
            <a:endParaRPr lang="en-US" i="1" dirty="0"/>
          </a:p>
          <a:p>
            <a:pPr algn="ctr">
              <a:buFontTx/>
              <a:buNone/>
            </a:pPr>
            <a:r>
              <a:rPr lang="en-US" dirty="0"/>
              <a:t>Harold Stone, a 52-year-old with high functioning autism</a:t>
            </a:r>
          </a:p>
          <a:p>
            <a:endParaRPr lang="en-GB"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a:bodyPr>
          <a:lstStyle/>
          <a:p>
            <a:r>
              <a:rPr lang="en-US" sz="4000" dirty="0" smtClean="0"/>
              <a:t>Music and Language Processing</a:t>
            </a:r>
            <a:endParaRPr lang="en-US" sz="4000" dirty="0"/>
          </a:p>
        </p:txBody>
      </p:sp>
      <p:sp>
        <p:nvSpPr>
          <p:cNvPr id="57347" name="Rectangle 3"/>
          <p:cNvSpPr>
            <a:spLocks noGrp="1" noChangeArrowheads="1"/>
          </p:cNvSpPr>
          <p:nvPr>
            <p:ph type="body" idx="1"/>
          </p:nvPr>
        </p:nvSpPr>
        <p:spPr/>
        <p:txBody>
          <a:bodyPr/>
          <a:lstStyle/>
          <a:p>
            <a:pPr algn="just">
              <a:lnSpc>
                <a:spcPct val="90000"/>
              </a:lnSpc>
            </a:pPr>
            <a:r>
              <a:rPr lang="en-US" sz="3500"/>
              <a:t>Psychological Evidence</a:t>
            </a:r>
          </a:p>
          <a:p>
            <a:pPr lvl="1">
              <a:lnSpc>
                <a:spcPct val="90000"/>
              </a:lnSpc>
            </a:pPr>
            <a:r>
              <a:rPr lang="en-US"/>
              <a:t>Music and language abilities correlate (Simmons &amp; Baltaxe, 1975)</a:t>
            </a:r>
          </a:p>
          <a:p>
            <a:pPr lvl="2" algn="just">
              <a:lnSpc>
                <a:spcPct val="90000"/>
              </a:lnSpc>
            </a:pPr>
            <a:r>
              <a:rPr lang="en-US"/>
              <a:t>No longer valid</a:t>
            </a:r>
          </a:p>
          <a:p>
            <a:pPr lvl="2" algn="just">
              <a:lnSpc>
                <a:spcPct val="90000"/>
              </a:lnSpc>
            </a:pPr>
            <a:endParaRPr lang="en-US"/>
          </a:p>
          <a:p>
            <a:pPr algn="just">
              <a:lnSpc>
                <a:spcPct val="90000"/>
              </a:lnSpc>
            </a:pPr>
            <a:r>
              <a:rPr lang="en-US" sz="3500"/>
              <a:t>Neurological Evidence with Event Related Potentials (ERPs)</a:t>
            </a:r>
          </a:p>
          <a:p>
            <a:pPr lvl="1">
              <a:lnSpc>
                <a:spcPct val="90000"/>
              </a:lnSpc>
            </a:pPr>
            <a:r>
              <a:rPr lang="en-US"/>
              <a:t>Music and language abilities divergent (Ceponiene et al., 2003)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34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734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73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0" y="0"/>
            <a:ext cx="9145588" cy="908050"/>
          </a:xfrm>
          <a:noFill/>
          <a:ln/>
        </p:spPr>
        <p:txBody>
          <a:bodyPr/>
          <a:lstStyle/>
          <a:p>
            <a:r>
              <a:rPr lang="en-GB" sz="4000">
                <a:solidFill>
                  <a:schemeClr val="tx1"/>
                </a:solidFill>
              </a:rPr>
              <a:t>Event-Related Potentials (ERPs)</a:t>
            </a:r>
            <a:endParaRPr lang="en-US" sz="4000">
              <a:solidFill>
                <a:schemeClr val="tx1"/>
              </a:solidFill>
            </a:endParaRPr>
          </a:p>
        </p:txBody>
      </p:sp>
      <p:sp>
        <p:nvSpPr>
          <p:cNvPr id="96259" name="Text Box 3"/>
          <p:cNvSpPr txBox="1">
            <a:spLocks noChangeArrowheads="1"/>
          </p:cNvSpPr>
          <p:nvPr/>
        </p:nvSpPr>
        <p:spPr bwMode="auto">
          <a:xfrm>
            <a:off x="4364038" y="1454150"/>
            <a:ext cx="4651375" cy="5111750"/>
          </a:xfrm>
          <a:prstGeom prst="rect">
            <a:avLst/>
          </a:prstGeom>
          <a:solidFill>
            <a:schemeClr val="bg1"/>
          </a:solidFill>
          <a:ln w="0">
            <a:noFill/>
            <a:miter lim="800000"/>
            <a:headEnd/>
            <a:tailEnd/>
          </a:ln>
          <a:effectLst/>
        </p:spPr>
        <p:txBody>
          <a:bodyPr>
            <a:prstTxWarp prst="textNoShape">
              <a:avLst/>
            </a:prstTxWarp>
          </a:bodyPr>
          <a:lstStyle/>
          <a:p>
            <a:pPr algn="ctr" eaLnBrk="0" hangingPunct="0">
              <a:spcBef>
                <a:spcPct val="50000"/>
              </a:spcBef>
            </a:pPr>
            <a:endParaRPr lang="en-US" sz="4400" b="1">
              <a:solidFill>
                <a:schemeClr val="bg2"/>
              </a:solidFill>
            </a:endParaRPr>
          </a:p>
        </p:txBody>
      </p:sp>
      <p:sp>
        <p:nvSpPr>
          <p:cNvPr id="96260" name="Text Box 4"/>
          <p:cNvSpPr txBox="1">
            <a:spLocks noChangeArrowheads="1"/>
          </p:cNvSpPr>
          <p:nvPr/>
        </p:nvSpPr>
        <p:spPr bwMode="auto">
          <a:xfrm>
            <a:off x="4368800" y="2216150"/>
            <a:ext cx="1325563" cy="274638"/>
          </a:xfrm>
          <a:prstGeom prst="rect">
            <a:avLst/>
          </a:prstGeom>
          <a:noFill/>
          <a:ln w="0">
            <a:noFill/>
            <a:miter lim="800000"/>
            <a:headEnd/>
            <a:tailEnd/>
          </a:ln>
          <a:effectLst/>
        </p:spPr>
        <p:txBody>
          <a:bodyPr>
            <a:prstTxWarp prst="textNoShape">
              <a:avLst/>
            </a:prstTxWarp>
            <a:spAutoFit/>
          </a:bodyPr>
          <a:lstStyle/>
          <a:p>
            <a:pPr algn="ctr" eaLnBrk="0" hangingPunct="0">
              <a:lnSpc>
                <a:spcPct val="50000"/>
              </a:lnSpc>
              <a:spcBef>
                <a:spcPct val="50000"/>
              </a:spcBef>
            </a:pPr>
            <a:r>
              <a:rPr lang="en-GB" sz="2400" b="1">
                <a:solidFill>
                  <a:srgbClr val="FF0000"/>
                </a:solidFill>
              </a:rPr>
              <a:t>Deviant</a:t>
            </a:r>
          </a:p>
        </p:txBody>
      </p:sp>
      <p:sp>
        <p:nvSpPr>
          <p:cNvPr id="96261" name="Oval 5"/>
          <p:cNvSpPr>
            <a:spLocks noChangeArrowheads="1"/>
          </p:cNvSpPr>
          <p:nvPr/>
        </p:nvSpPr>
        <p:spPr bwMode="auto">
          <a:xfrm rot="-145782">
            <a:off x="6889750" y="2887663"/>
            <a:ext cx="1597025" cy="2170112"/>
          </a:xfrm>
          <a:prstGeom prst="ellipse">
            <a:avLst/>
          </a:prstGeom>
          <a:solidFill>
            <a:srgbClr val="FFFFFF"/>
          </a:solidFill>
          <a:ln w="25400">
            <a:solidFill>
              <a:srgbClr val="000000"/>
            </a:solidFill>
            <a:round/>
            <a:headEnd/>
            <a:tailEnd/>
          </a:ln>
          <a:effectLst/>
        </p:spPr>
        <p:txBody>
          <a:bodyPr wrap="none" anchor="ctr">
            <a:prstTxWarp prst="textNoShape">
              <a:avLst/>
            </a:prstTxWarp>
          </a:bodyPr>
          <a:lstStyle/>
          <a:p>
            <a:endParaRPr lang="en-US"/>
          </a:p>
        </p:txBody>
      </p:sp>
      <p:sp>
        <p:nvSpPr>
          <p:cNvPr id="96262" name="Oval 6"/>
          <p:cNvSpPr>
            <a:spLocks noChangeArrowheads="1"/>
          </p:cNvSpPr>
          <p:nvPr/>
        </p:nvSpPr>
        <p:spPr bwMode="auto">
          <a:xfrm>
            <a:off x="7620000" y="2894013"/>
            <a:ext cx="133350" cy="171450"/>
          </a:xfrm>
          <a:prstGeom prst="ellipse">
            <a:avLst/>
          </a:prstGeom>
          <a:solidFill>
            <a:srgbClr val="FFFFFF"/>
          </a:solidFill>
          <a:ln w="25400">
            <a:solidFill>
              <a:srgbClr val="000000"/>
            </a:solidFill>
            <a:round/>
            <a:headEnd/>
            <a:tailEnd/>
          </a:ln>
          <a:effectLst/>
        </p:spPr>
        <p:txBody>
          <a:bodyPr wrap="none" anchor="ctr">
            <a:prstTxWarp prst="textNoShape">
              <a:avLst/>
            </a:prstTxWarp>
          </a:bodyPr>
          <a:lstStyle/>
          <a:p>
            <a:endParaRPr lang="en-US"/>
          </a:p>
        </p:txBody>
      </p:sp>
      <p:sp>
        <p:nvSpPr>
          <p:cNvPr id="96263" name="Oval 7"/>
          <p:cNvSpPr>
            <a:spLocks noChangeArrowheads="1"/>
          </p:cNvSpPr>
          <p:nvPr/>
        </p:nvSpPr>
        <p:spPr bwMode="auto">
          <a:xfrm>
            <a:off x="7620000" y="3122613"/>
            <a:ext cx="133350" cy="171450"/>
          </a:xfrm>
          <a:prstGeom prst="ellipse">
            <a:avLst/>
          </a:prstGeom>
          <a:solidFill>
            <a:srgbClr val="FFFFFF"/>
          </a:solidFill>
          <a:ln w="25400">
            <a:solidFill>
              <a:srgbClr val="000000"/>
            </a:solidFill>
            <a:round/>
            <a:headEnd/>
            <a:tailEnd/>
          </a:ln>
          <a:effectLst/>
        </p:spPr>
        <p:txBody>
          <a:bodyPr wrap="none" anchor="ctr">
            <a:prstTxWarp prst="textNoShape">
              <a:avLst/>
            </a:prstTxWarp>
          </a:bodyPr>
          <a:lstStyle/>
          <a:p>
            <a:endParaRPr lang="en-US"/>
          </a:p>
        </p:txBody>
      </p:sp>
      <p:sp>
        <p:nvSpPr>
          <p:cNvPr id="96264" name="Oval 8"/>
          <p:cNvSpPr>
            <a:spLocks noChangeArrowheads="1"/>
          </p:cNvSpPr>
          <p:nvPr/>
        </p:nvSpPr>
        <p:spPr bwMode="auto">
          <a:xfrm>
            <a:off x="7818438" y="3343275"/>
            <a:ext cx="133350" cy="171450"/>
          </a:xfrm>
          <a:prstGeom prst="ellipse">
            <a:avLst/>
          </a:prstGeom>
          <a:solidFill>
            <a:srgbClr val="FFFFFF"/>
          </a:solidFill>
          <a:ln w="25400">
            <a:solidFill>
              <a:srgbClr val="000000"/>
            </a:solidFill>
            <a:round/>
            <a:headEnd/>
            <a:tailEnd/>
          </a:ln>
          <a:effectLst/>
        </p:spPr>
        <p:txBody>
          <a:bodyPr wrap="none" anchor="ctr">
            <a:prstTxWarp prst="textNoShape">
              <a:avLst/>
            </a:prstTxWarp>
          </a:bodyPr>
          <a:lstStyle/>
          <a:p>
            <a:endParaRPr lang="en-US"/>
          </a:p>
        </p:txBody>
      </p:sp>
      <p:sp>
        <p:nvSpPr>
          <p:cNvPr id="96265" name="Oval 9"/>
          <p:cNvSpPr>
            <a:spLocks noChangeArrowheads="1"/>
          </p:cNvSpPr>
          <p:nvPr/>
        </p:nvSpPr>
        <p:spPr bwMode="auto">
          <a:xfrm>
            <a:off x="7951788" y="3065463"/>
            <a:ext cx="133350" cy="171450"/>
          </a:xfrm>
          <a:prstGeom prst="ellipse">
            <a:avLst/>
          </a:prstGeom>
          <a:solidFill>
            <a:srgbClr val="FFFFFF"/>
          </a:solidFill>
          <a:ln w="25400">
            <a:solidFill>
              <a:srgbClr val="000000"/>
            </a:solidFill>
            <a:round/>
            <a:headEnd/>
            <a:tailEnd/>
          </a:ln>
          <a:effectLst/>
        </p:spPr>
        <p:txBody>
          <a:bodyPr wrap="none" anchor="ctr">
            <a:prstTxWarp prst="textNoShape">
              <a:avLst/>
            </a:prstTxWarp>
          </a:bodyPr>
          <a:lstStyle/>
          <a:p>
            <a:endParaRPr lang="en-US"/>
          </a:p>
        </p:txBody>
      </p:sp>
      <p:sp>
        <p:nvSpPr>
          <p:cNvPr id="96266" name="Oval 10"/>
          <p:cNvSpPr>
            <a:spLocks noChangeArrowheads="1"/>
          </p:cNvSpPr>
          <p:nvPr/>
        </p:nvSpPr>
        <p:spPr bwMode="auto">
          <a:xfrm>
            <a:off x="7288213" y="3089275"/>
            <a:ext cx="133350" cy="171450"/>
          </a:xfrm>
          <a:prstGeom prst="ellipse">
            <a:avLst/>
          </a:prstGeom>
          <a:solidFill>
            <a:srgbClr val="FFFFFF"/>
          </a:solidFill>
          <a:ln w="25400">
            <a:solidFill>
              <a:srgbClr val="000000"/>
            </a:solidFill>
            <a:round/>
            <a:headEnd/>
            <a:tailEnd/>
          </a:ln>
          <a:effectLst/>
        </p:spPr>
        <p:txBody>
          <a:bodyPr wrap="none" anchor="ctr">
            <a:prstTxWarp prst="textNoShape">
              <a:avLst/>
            </a:prstTxWarp>
          </a:bodyPr>
          <a:lstStyle/>
          <a:p>
            <a:endParaRPr lang="en-US"/>
          </a:p>
        </p:txBody>
      </p:sp>
      <p:sp>
        <p:nvSpPr>
          <p:cNvPr id="96267" name="Oval 11"/>
          <p:cNvSpPr>
            <a:spLocks noChangeArrowheads="1"/>
          </p:cNvSpPr>
          <p:nvPr/>
        </p:nvSpPr>
        <p:spPr bwMode="auto">
          <a:xfrm>
            <a:off x="8218488" y="3373438"/>
            <a:ext cx="133350" cy="171450"/>
          </a:xfrm>
          <a:prstGeom prst="ellipse">
            <a:avLst/>
          </a:prstGeom>
          <a:solidFill>
            <a:srgbClr val="FFFFFF"/>
          </a:solidFill>
          <a:ln w="25400">
            <a:solidFill>
              <a:srgbClr val="000000"/>
            </a:solidFill>
            <a:round/>
            <a:headEnd/>
            <a:tailEnd/>
          </a:ln>
          <a:effectLst/>
        </p:spPr>
        <p:txBody>
          <a:bodyPr wrap="none" anchor="ctr">
            <a:prstTxWarp prst="textNoShape">
              <a:avLst/>
            </a:prstTxWarp>
          </a:bodyPr>
          <a:lstStyle/>
          <a:p>
            <a:endParaRPr lang="en-US"/>
          </a:p>
        </p:txBody>
      </p:sp>
      <p:sp>
        <p:nvSpPr>
          <p:cNvPr id="96268" name="Oval 12"/>
          <p:cNvSpPr>
            <a:spLocks noChangeArrowheads="1"/>
          </p:cNvSpPr>
          <p:nvPr/>
        </p:nvSpPr>
        <p:spPr bwMode="auto">
          <a:xfrm>
            <a:off x="7023100" y="3343275"/>
            <a:ext cx="133350" cy="171450"/>
          </a:xfrm>
          <a:prstGeom prst="ellipse">
            <a:avLst/>
          </a:prstGeom>
          <a:solidFill>
            <a:srgbClr val="FFFFFF"/>
          </a:solidFill>
          <a:ln w="25400">
            <a:solidFill>
              <a:srgbClr val="000000"/>
            </a:solidFill>
            <a:round/>
            <a:headEnd/>
            <a:tailEnd/>
          </a:ln>
          <a:effectLst/>
        </p:spPr>
        <p:txBody>
          <a:bodyPr wrap="none" anchor="ctr">
            <a:prstTxWarp prst="textNoShape">
              <a:avLst/>
            </a:prstTxWarp>
          </a:bodyPr>
          <a:lstStyle/>
          <a:p>
            <a:endParaRPr lang="en-US"/>
          </a:p>
        </p:txBody>
      </p:sp>
      <p:sp>
        <p:nvSpPr>
          <p:cNvPr id="96269" name="Oval 13"/>
          <p:cNvSpPr>
            <a:spLocks noChangeArrowheads="1"/>
          </p:cNvSpPr>
          <p:nvPr/>
        </p:nvSpPr>
        <p:spPr bwMode="auto">
          <a:xfrm>
            <a:off x="7418388" y="3343275"/>
            <a:ext cx="133350" cy="171450"/>
          </a:xfrm>
          <a:prstGeom prst="ellipse">
            <a:avLst/>
          </a:prstGeom>
          <a:solidFill>
            <a:srgbClr val="FFFFFF"/>
          </a:solidFill>
          <a:ln w="25400">
            <a:solidFill>
              <a:srgbClr val="000000"/>
            </a:solidFill>
            <a:round/>
            <a:headEnd/>
            <a:tailEnd/>
          </a:ln>
          <a:effectLst/>
        </p:spPr>
        <p:txBody>
          <a:bodyPr wrap="none" anchor="ctr">
            <a:prstTxWarp prst="textNoShape">
              <a:avLst/>
            </a:prstTxWarp>
          </a:bodyPr>
          <a:lstStyle/>
          <a:p>
            <a:endParaRPr lang="en-US"/>
          </a:p>
        </p:txBody>
      </p:sp>
      <p:sp>
        <p:nvSpPr>
          <p:cNvPr id="96270" name="Line 14"/>
          <p:cNvSpPr>
            <a:spLocks noChangeShapeType="1"/>
          </p:cNvSpPr>
          <p:nvPr/>
        </p:nvSpPr>
        <p:spPr bwMode="auto">
          <a:xfrm>
            <a:off x="7489825" y="4187825"/>
            <a:ext cx="263525" cy="0"/>
          </a:xfrm>
          <a:prstGeom prst="line">
            <a:avLst/>
          </a:prstGeom>
          <a:noFill/>
          <a:ln w="25400">
            <a:solidFill>
              <a:srgbClr val="000000"/>
            </a:solidFill>
            <a:round/>
            <a:headEnd/>
            <a:tailEnd/>
          </a:ln>
          <a:effectLst/>
        </p:spPr>
        <p:txBody>
          <a:bodyPr>
            <a:prstTxWarp prst="textNoShape">
              <a:avLst/>
            </a:prstTxWarp>
          </a:bodyPr>
          <a:lstStyle/>
          <a:p>
            <a:endParaRPr lang="en-US"/>
          </a:p>
        </p:txBody>
      </p:sp>
      <p:sp>
        <p:nvSpPr>
          <p:cNvPr id="96271" name="Freeform 15"/>
          <p:cNvSpPr>
            <a:spLocks/>
          </p:cNvSpPr>
          <p:nvPr/>
        </p:nvSpPr>
        <p:spPr bwMode="auto">
          <a:xfrm>
            <a:off x="8418513" y="3459163"/>
            <a:ext cx="266700" cy="682625"/>
          </a:xfrm>
          <a:custGeom>
            <a:avLst/>
            <a:gdLst/>
            <a:ahLst/>
            <a:cxnLst>
              <a:cxn ang="0">
                <a:pos x="0" y="52"/>
              </a:cxn>
              <a:cxn ang="0">
                <a:pos x="46" y="7"/>
              </a:cxn>
              <a:cxn ang="0">
                <a:pos x="91" y="7"/>
              </a:cxn>
              <a:cxn ang="0">
                <a:pos x="137" y="52"/>
              </a:cxn>
              <a:cxn ang="0">
                <a:pos x="182" y="143"/>
              </a:cxn>
              <a:cxn ang="0">
                <a:pos x="137" y="324"/>
              </a:cxn>
              <a:cxn ang="0">
                <a:pos x="91" y="415"/>
              </a:cxn>
              <a:cxn ang="0">
                <a:pos x="46" y="415"/>
              </a:cxn>
              <a:cxn ang="0">
                <a:pos x="46" y="370"/>
              </a:cxn>
            </a:cxnLst>
            <a:rect l="0" t="0" r="r" b="b"/>
            <a:pathLst>
              <a:path w="182" h="430">
                <a:moveTo>
                  <a:pt x="0" y="52"/>
                </a:moveTo>
                <a:cubicBezTo>
                  <a:pt x="15" y="33"/>
                  <a:pt x="31" y="14"/>
                  <a:pt x="46" y="7"/>
                </a:cubicBezTo>
                <a:cubicBezTo>
                  <a:pt x="61" y="0"/>
                  <a:pt x="76" y="0"/>
                  <a:pt x="91" y="7"/>
                </a:cubicBezTo>
                <a:cubicBezTo>
                  <a:pt x="106" y="14"/>
                  <a:pt x="122" y="29"/>
                  <a:pt x="137" y="52"/>
                </a:cubicBezTo>
                <a:cubicBezTo>
                  <a:pt x="152" y="75"/>
                  <a:pt x="182" y="98"/>
                  <a:pt x="182" y="143"/>
                </a:cubicBezTo>
                <a:cubicBezTo>
                  <a:pt x="182" y="188"/>
                  <a:pt x="152" y="279"/>
                  <a:pt x="137" y="324"/>
                </a:cubicBezTo>
                <a:cubicBezTo>
                  <a:pt x="122" y="369"/>
                  <a:pt x="106" y="400"/>
                  <a:pt x="91" y="415"/>
                </a:cubicBezTo>
                <a:cubicBezTo>
                  <a:pt x="76" y="430"/>
                  <a:pt x="53" y="422"/>
                  <a:pt x="46" y="415"/>
                </a:cubicBezTo>
                <a:cubicBezTo>
                  <a:pt x="39" y="408"/>
                  <a:pt x="42" y="389"/>
                  <a:pt x="46" y="370"/>
                </a:cubicBezTo>
              </a:path>
            </a:pathLst>
          </a:custGeom>
          <a:noFill/>
          <a:ln w="25400" cap="flat" cmpd="sng">
            <a:solidFill>
              <a:srgbClr val="000000"/>
            </a:solidFill>
            <a:prstDash val="solid"/>
            <a:round/>
            <a:headEnd/>
            <a:tailEnd/>
          </a:ln>
          <a:effectLst/>
        </p:spPr>
        <p:txBody>
          <a:bodyPr>
            <a:prstTxWarp prst="textNoShape">
              <a:avLst/>
            </a:prstTxWarp>
          </a:bodyPr>
          <a:lstStyle/>
          <a:p>
            <a:endParaRPr lang="en-US"/>
          </a:p>
        </p:txBody>
      </p:sp>
      <p:sp>
        <p:nvSpPr>
          <p:cNvPr id="96272" name="Freeform 16"/>
          <p:cNvSpPr>
            <a:spLocks/>
          </p:cNvSpPr>
          <p:nvPr/>
        </p:nvSpPr>
        <p:spPr bwMode="auto">
          <a:xfrm flipH="1">
            <a:off x="6691313" y="3459163"/>
            <a:ext cx="265112" cy="693737"/>
          </a:xfrm>
          <a:custGeom>
            <a:avLst/>
            <a:gdLst/>
            <a:ahLst/>
            <a:cxnLst>
              <a:cxn ang="0">
                <a:pos x="0" y="52"/>
              </a:cxn>
              <a:cxn ang="0">
                <a:pos x="46" y="7"/>
              </a:cxn>
              <a:cxn ang="0">
                <a:pos x="91" y="7"/>
              </a:cxn>
              <a:cxn ang="0">
                <a:pos x="137" y="52"/>
              </a:cxn>
              <a:cxn ang="0">
                <a:pos x="182" y="143"/>
              </a:cxn>
              <a:cxn ang="0">
                <a:pos x="137" y="324"/>
              </a:cxn>
              <a:cxn ang="0">
                <a:pos x="91" y="415"/>
              </a:cxn>
              <a:cxn ang="0">
                <a:pos x="46" y="415"/>
              </a:cxn>
              <a:cxn ang="0">
                <a:pos x="46" y="370"/>
              </a:cxn>
            </a:cxnLst>
            <a:rect l="0" t="0" r="r" b="b"/>
            <a:pathLst>
              <a:path w="182" h="430">
                <a:moveTo>
                  <a:pt x="0" y="52"/>
                </a:moveTo>
                <a:cubicBezTo>
                  <a:pt x="15" y="33"/>
                  <a:pt x="31" y="14"/>
                  <a:pt x="46" y="7"/>
                </a:cubicBezTo>
                <a:cubicBezTo>
                  <a:pt x="61" y="0"/>
                  <a:pt x="76" y="0"/>
                  <a:pt x="91" y="7"/>
                </a:cubicBezTo>
                <a:cubicBezTo>
                  <a:pt x="106" y="14"/>
                  <a:pt x="122" y="29"/>
                  <a:pt x="137" y="52"/>
                </a:cubicBezTo>
                <a:cubicBezTo>
                  <a:pt x="152" y="75"/>
                  <a:pt x="182" y="98"/>
                  <a:pt x="182" y="143"/>
                </a:cubicBezTo>
                <a:cubicBezTo>
                  <a:pt x="182" y="188"/>
                  <a:pt x="152" y="279"/>
                  <a:pt x="137" y="324"/>
                </a:cubicBezTo>
                <a:cubicBezTo>
                  <a:pt x="122" y="369"/>
                  <a:pt x="106" y="400"/>
                  <a:pt x="91" y="415"/>
                </a:cubicBezTo>
                <a:cubicBezTo>
                  <a:pt x="76" y="430"/>
                  <a:pt x="53" y="422"/>
                  <a:pt x="46" y="415"/>
                </a:cubicBezTo>
                <a:cubicBezTo>
                  <a:pt x="39" y="408"/>
                  <a:pt x="42" y="389"/>
                  <a:pt x="46" y="370"/>
                </a:cubicBezTo>
              </a:path>
            </a:pathLst>
          </a:custGeom>
          <a:noFill/>
          <a:ln w="25400" cap="flat" cmpd="sng">
            <a:solidFill>
              <a:srgbClr val="000000"/>
            </a:solidFill>
            <a:prstDash val="solid"/>
            <a:round/>
            <a:headEnd/>
            <a:tailEnd/>
          </a:ln>
          <a:effectLst/>
        </p:spPr>
        <p:txBody>
          <a:bodyPr>
            <a:prstTxWarp prst="textNoShape">
              <a:avLst/>
            </a:prstTxWarp>
          </a:bodyPr>
          <a:lstStyle/>
          <a:p>
            <a:endParaRPr lang="en-US"/>
          </a:p>
        </p:txBody>
      </p:sp>
      <p:sp>
        <p:nvSpPr>
          <p:cNvPr id="96273" name="Oval 17"/>
          <p:cNvSpPr>
            <a:spLocks noChangeArrowheads="1"/>
          </p:cNvSpPr>
          <p:nvPr/>
        </p:nvSpPr>
        <p:spPr bwMode="auto">
          <a:xfrm>
            <a:off x="5326063" y="3686175"/>
            <a:ext cx="265112" cy="287338"/>
          </a:xfrm>
          <a:prstGeom prst="ellipse">
            <a:avLst/>
          </a:prstGeom>
          <a:solidFill>
            <a:srgbClr val="FF0000"/>
          </a:solidFill>
          <a:ln w="25400">
            <a:solidFill>
              <a:srgbClr val="FF0000"/>
            </a:solidFill>
            <a:round/>
            <a:headEnd/>
            <a:tailEnd/>
          </a:ln>
          <a:effectLst/>
        </p:spPr>
        <p:txBody>
          <a:bodyPr wrap="none" anchor="ctr">
            <a:prstTxWarp prst="textNoShape">
              <a:avLst/>
            </a:prstTxWarp>
          </a:bodyPr>
          <a:lstStyle/>
          <a:p>
            <a:endParaRPr lang="en-US"/>
          </a:p>
        </p:txBody>
      </p:sp>
      <p:sp>
        <p:nvSpPr>
          <p:cNvPr id="96274" name="Oval 18"/>
          <p:cNvSpPr>
            <a:spLocks noChangeArrowheads="1"/>
          </p:cNvSpPr>
          <p:nvPr/>
        </p:nvSpPr>
        <p:spPr bwMode="auto">
          <a:xfrm>
            <a:off x="5694363" y="3686175"/>
            <a:ext cx="265112" cy="287338"/>
          </a:xfrm>
          <a:prstGeom prst="ellipse">
            <a:avLst/>
          </a:prstGeom>
          <a:solidFill>
            <a:schemeClr val="tx1"/>
          </a:solidFill>
          <a:ln w="25400">
            <a:solidFill>
              <a:schemeClr val="tx1"/>
            </a:solidFill>
            <a:round/>
            <a:headEnd/>
            <a:tailEnd/>
          </a:ln>
          <a:effectLst/>
        </p:spPr>
        <p:txBody>
          <a:bodyPr wrap="none" anchor="ctr">
            <a:prstTxWarp prst="textNoShape">
              <a:avLst/>
            </a:prstTxWarp>
          </a:bodyPr>
          <a:lstStyle/>
          <a:p>
            <a:endParaRPr lang="en-US"/>
          </a:p>
        </p:txBody>
      </p:sp>
      <p:sp>
        <p:nvSpPr>
          <p:cNvPr id="96275" name="Oval 19"/>
          <p:cNvSpPr>
            <a:spLocks noChangeArrowheads="1"/>
          </p:cNvSpPr>
          <p:nvPr/>
        </p:nvSpPr>
        <p:spPr bwMode="auto">
          <a:xfrm>
            <a:off x="6027738" y="3686175"/>
            <a:ext cx="265112" cy="287338"/>
          </a:xfrm>
          <a:prstGeom prst="ellipse">
            <a:avLst/>
          </a:prstGeom>
          <a:solidFill>
            <a:srgbClr val="000000"/>
          </a:solidFill>
          <a:ln w="25400">
            <a:solidFill>
              <a:schemeClr val="tx1"/>
            </a:solidFill>
            <a:round/>
            <a:headEnd/>
            <a:tailEnd/>
          </a:ln>
          <a:effectLst/>
        </p:spPr>
        <p:txBody>
          <a:bodyPr wrap="none" anchor="ctr">
            <a:prstTxWarp prst="textNoShape">
              <a:avLst/>
            </a:prstTxWarp>
          </a:bodyPr>
          <a:lstStyle/>
          <a:p>
            <a:endParaRPr lang="en-US"/>
          </a:p>
        </p:txBody>
      </p:sp>
      <p:sp>
        <p:nvSpPr>
          <p:cNvPr id="96276" name="Oval 20"/>
          <p:cNvSpPr>
            <a:spLocks noChangeArrowheads="1"/>
          </p:cNvSpPr>
          <p:nvPr/>
        </p:nvSpPr>
        <p:spPr bwMode="auto">
          <a:xfrm>
            <a:off x="4962525" y="3686175"/>
            <a:ext cx="265113" cy="287338"/>
          </a:xfrm>
          <a:prstGeom prst="ellipse">
            <a:avLst/>
          </a:prstGeom>
          <a:solidFill>
            <a:schemeClr val="tx1"/>
          </a:solidFill>
          <a:ln w="25400">
            <a:solidFill>
              <a:schemeClr val="tx1"/>
            </a:solidFill>
            <a:round/>
            <a:headEnd/>
            <a:tailEnd/>
          </a:ln>
          <a:effectLst/>
        </p:spPr>
        <p:txBody>
          <a:bodyPr wrap="none" anchor="ctr">
            <a:prstTxWarp prst="textNoShape">
              <a:avLst/>
            </a:prstTxWarp>
          </a:bodyPr>
          <a:lstStyle/>
          <a:p>
            <a:endParaRPr lang="en-US"/>
          </a:p>
        </p:txBody>
      </p:sp>
      <p:sp>
        <p:nvSpPr>
          <p:cNvPr id="96277" name="Oval 21"/>
          <p:cNvSpPr>
            <a:spLocks noChangeArrowheads="1"/>
          </p:cNvSpPr>
          <p:nvPr/>
        </p:nvSpPr>
        <p:spPr bwMode="auto">
          <a:xfrm>
            <a:off x="6557963" y="3429000"/>
            <a:ext cx="131762" cy="712788"/>
          </a:xfrm>
          <a:prstGeom prst="ellipse">
            <a:avLst/>
          </a:prstGeom>
          <a:solidFill>
            <a:srgbClr val="000000"/>
          </a:solidFill>
          <a:ln w="0">
            <a:solidFill>
              <a:srgbClr val="000000"/>
            </a:solidFill>
            <a:round/>
            <a:headEnd/>
            <a:tailEnd/>
          </a:ln>
          <a:effectLst/>
        </p:spPr>
        <p:txBody>
          <a:bodyPr wrap="none" anchor="ctr">
            <a:prstTxWarp prst="textNoShape">
              <a:avLst/>
            </a:prstTxWarp>
          </a:bodyPr>
          <a:lstStyle/>
          <a:p>
            <a:pPr algn="ctr"/>
            <a:endParaRPr lang="en-US"/>
          </a:p>
        </p:txBody>
      </p:sp>
      <p:sp>
        <p:nvSpPr>
          <p:cNvPr id="96278" name="Oval 22"/>
          <p:cNvSpPr>
            <a:spLocks noChangeArrowheads="1"/>
          </p:cNvSpPr>
          <p:nvPr/>
        </p:nvSpPr>
        <p:spPr bwMode="auto">
          <a:xfrm>
            <a:off x="8685213" y="3429000"/>
            <a:ext cx="131762" cy="712788"/>
          </a:xfrm>
          <a:prstGeom prst="ellipse">
            <a:avLst/>
          </a:prstGeom>
          <a:solidFill>
            <a:schemeClr val="tx1"/>
          </a:solidFill>
          <a:ln w="0">
            <a:solidFill>
              <a:srgbClr val="000000"/>
            </a:solidFill>
            <a:round/>
            <a:headEnd/>
            <a:tailEnd/>
          </a:ln>
          <a:effectLst/>
        </p:spPr>
        <p:txBody>
          <a:bodyPr wrap="none" anchor="ctr">
            <a:prstTxWarp prst="textNoShape">
              <a:avLst/>
            </a:prstTxWarp>
          </a:bodyPr>
          <a:lstStyle/>
          <a:p>
            <a:pPr algn="ctr"/>
            <a:endParaRPr lang="en-US"/>
          </a:p>
        </p:txBody>
      </p:sp>
      <p:sp>
        <p:nvSpPr>
          <p:cNvPr id="96279" name="Freeform 23"/>
          <p:cNvSpPr>
            <a:spLocks/>
          </p:cNvSpPr>
          <p:nvPr/>
        </p:nvSpPr>
        <p:spPr bwMode="auto">
          <a:xfrm>
            <a:off x="7688263" y="2533650"/>
            <a:ext cx="1063625" cy="936625"/>
          </a:xfrm>
          <a:custGeom>
            <a:avLst/>
            <a:gdLst/>
            <a:ahLst/>
            <a:cxnLst>
              <a:cxn ang="0">
                <a:pos x="725" y="590"/>
              </a:cxn>
              <a:cxn ang="0">
                <a:pos x="680" y="363"/>
              </a:cxn>
              <a:cxn ang="0">
                <a:pos x="544" y="181"/>
              </a:cxn>
              <a:cxn ang="0">
                <a:pos x="317" y="45"/>
              </a:cxn>
              <a:cxn ang="0">
                <a:pos x="0" y="0"/>
              </a:cxn>
            </a:cxnLst>
            <a:rect l="0" t="0" r="r" b="b"/>
            <a:pathLst>
              <a:path w="725" h="590">
                <a:moveTo>
                  <a:pt x="725" y="590"/>
                </a:moveTo>
                <a:cubicBezTo>
                  <a:pt x="717" y="510"/>
                  <a:pt x="710" y="431"/>
                  <a:pt x="680" y="363"/>
                </a:cubicBezTo>
                <a:cubicBezTo>
                  <a:pt x="650" y="295"/>
                  <a:pt x="604" y="234"/>
                  <a:pt x="544" y="181"/>
                </a:cubicBezTo>
                <a:cubicBezTo>
                  <a:pt x="484" y="128"/>
                  <a:pt x="408" y="75"/>
                  <a:pt x="317" y="45"/>
                </a:cubicBezTo>
                <a:cubicBezTo>
                  <a:pt x="226" y="15"/>
                  <a:pt x="53" y="7"/>
                  <a:pt x="0" y="0"/>
                </a:cubicBezTo>
              </a:path>
            </a:pathLst>
          </a:custGeom>
          <a:noFill/>
          <a:ln w="38100" cap="flat" cmpd="sng">
            <a:solidFill>
              <a:srgbClr val="000000"/>
            </a:solidFill>
            <a:prstDash val="solid"/>
            <a:round/>
            <a:headEnd/>
            <a:tailEnd/>
          </a:ln>
          <a:effectLst/>
        </p:spPr>
        <p:txBody>
          <a:bodyPr>
            <a:prstTxWarp prst="textNoShape">
              <a:avLst/>
            </a:prstTxWarp>
          </a:bodyPr>
          <a:lstStyle/>
          <a:p>
            <a:endParaRPr lang="en-US"/>
          </a:p>
        </p:txBody>
      </p:sp>
      <p:sp>
        <p:nvSpPr>
          <p:cNvPr id="96280" name="Freeform 24"/>
          <p:cNvSpPr>
            <a:spLocks/>
          </p:cNvSpPr>
          <p:nvPr/>
        </p:nvSpPr>
        <p:spPr bwMode="auto">
          <a:xfrm flipH="1">
            <a:off x="6624638" y="2533650"/>
            <a:ext cx="1063625" cy="936625"/>
          </a:xfrm>
          <a:custGeom>
            <a:avLst/>
            <a:gdLst/>
            <a:ahLst/>
            <a:cxnLst>
              <a:cxn ang="0">
                <a:pos x="725" y="590"/>
              </a:cxn>
              <a:cxn ang="0">
                <a:pos x="680" y="363"/>
              </a:cxn>
              <a:cxn ang="0">
                <a:pos x="544" y="181"/>
              </a:cxn>
              <a:cxn ang="0">
                <a:pos x="317" y="45"/>
              </a:cxn>
              <a:cxn ang="0">
                <a:pos x="0" y="0"/>
              </a:cxn>
            </a:cxnLst>
            <a:rect l="0" t="0" r="r" b="b"/>
            <a:pathLst>
              <a:path w="725" h="590">
                <a:moveTo>
                  <a:pt x="725" y="590"/>
                </a:moveTo>
                <a:cubicBezTo>
                  <a:pt x="717" y="510"/>
                  <a:pt x="710" y="431"/>
                  <a:pt x="680" y="363"/>
                </a:cubicBezTo>
                <a:cubicBezTo>
                  <a:pt x="650" y="295"/>
                  <a:pt x="604" y="234"/>
                  <a:pt x="544" y="181"/>
                </a:cubicBezTo>
                <a:cubicBezTo>
                  <a:pt x="484" y="128"/>
                  <a:pt x="408" y="75"/>
                  <a:pt x="317" y="45"/>
                </a:cubicBezTo>
                <a:cubicBezTo>
                  <a:pt x="226" y="15"/>
                  <a:pt x="53" y="7"/>
                  <a:pt x="0" y="0"/>
                </a:cubicBezTo>
              </a:path>
            </a:pathLst>
          </a:custGeom>
          <a:noFill/>
          <a:ln w="38100" cap="flat" cmpd="sng">
            <a:solidFill>
              <a:srgbClr val="000000"/>
            </a:solidFill>
            <a:prstDash val="solid"/>
            <a:round/>
            <a:headEnd/>
            <a:tailEnd/>
          </a:ln>
          <a:effectLst/>
        </p:spPr>
        <p:txBody>
          <a:bodyPr>
            <a:prstTxWarp prst="textNoShape">
              <a:avLst/>
            </a:prstTxWarp>
          </a:bodyPr>
          <a:lstStyle/>
          <a:p>
            <a:endParaRPr lang="en-US"/>
          </a:p>
        </p:txBody>
      </p:sp>
      <p:sp>
        <p:nvSpPr>
          <p:cNvPr id="96281" name="Text Box 25"/>
          <p:cNvSpPr txBox="1">
            <a:spLocks noChangeArrowheads="1"/>
          </p:cNvSpPr>
          <p:nvPr/>
        </p:nvSpPr>
        <p:spPr bwMode="auto">
          <a:xfrm>
            <a:off x="7023100" y="1598613"/>
            <a:ext cx="1793875" cy="457200"/>
          </a:xfrm>
          <a:prstGeom prst="rect">
            <a:avLst/>
          </a:prstGeom>
          <a:noFill/>
          <a:ln w="0">
            <a:noFill/>
            <a:miter lim="800000"/>
            <a:headEnd/>
            <a:tailEnd/>
          </a:ln>
          <a:effectLst/>
        </p:spPr>
        <p:txBody>
          <a:bodyPr>
            <a:prstTxWarp prst="textNoShape">
              <a:avLst/>
            </a:prstTxWarp>
            <a:spAutoFit/>
          </a:bodyPr>
          <a:lstStyle/>
          <a:p>
            <a:pPr algn="ctr" eaLnBrk="0" hangingPunct="0">
              <a:spcBef>
                <a:spcPct val="50000"/>
              </a:spcBef>
            </a:pPr>
            <a:r>
              <a:rPr lang="en-GB" sz="2400" b="1"/>
              <a:t>Electrodes</a:t>
            </a:r>
            <a:endParaRPr lang="en-US" sz="2400" b="1"/>
          </a:p>
        </p:txBody>
      </p:sp>
      <p:sp>
        <p:nvSpPr>
          <p:cNvPr id="96282" name="Line 26"/>
          <p:cNvSpPr>
            <a:spLocks noChangeShapeType="1"/>
          </p:cNvSpPr>
          <p:nvPr/>
        </p:nvSpPr>
        <p:spPr bwMode="auto">
          <a:xfrm>
            <a:off x="7688263" y="1973263"/>
            <a:ext cx="0" cy="920750"/>
          </a:xfrm>
          <a:prstGeom prst="line">
            <a:avLst/>
          </a:prstGeom>
          <a:noFill/>
          <a:ln w="25400">
            <a:solidFill>
              <a:srgbClr val="000000"/>
            </a:solidFill>
            <a:round/>
            <a:headEnd/>
            <a:tailEnd type="triangle" w="lg" len="lg"/>
          </a:ln>
          <a:effectLst/>
        </p:spPr>
        <p:txBody>
          <a:bodyPr>
            <a:prstTxWarp prst="textNoShape">
              <a:avLst/>
            </a:prstTxWarp>
          </a:bodyPr>
          <a:lstStyle/>
          <a:p>
            <a:endParaRPr lang="en-US"/>
          </a:p>
        </p:txBody>
      </p:sp>
      <p:sp>
        <p:nvSpPr>
          <p:cNvPr id="96283" name="Text Box 27"/>
          <p:cNvSpPr txBox="1">
            <a:spLocks noChangeArrowheads="1"/>
          </p:cNvSpPr>
          <p:nvPr/>
        </p:nvSpPr>
        <p:spPr bwMode="auto">
          <a:xfrm>
            <a:off x="5689600" y="2139950"/>
            <a:ext cx="1617663" cy="274638"/>
          </a:xfrm>
          <a:prstGeom prst="rect">
            <a:avLst/>
          </a:prstGeom>
          <a:noFill/>
          <a:ln w="0">
            <a:noFill/>
            <a:miter lim="800000"/>
            <a:headEnd/>
            <a:tailEnd/>
          </a:ln>
          <a:effectLst/>
        </p:spPr>
        <p:txBody>
          <a:bodyPr>
            <a:prstTxWarp prst="textNoShape">
              <a:avLst/>
            </a:prstTxWarp>
            <a:spAutoFit/>
          </a:bodyPr>
          <a:lstStyle/>
          <a:p>
            <a:pPr algn="ctr" eaLnBrk="0" hangingPunct="0">
              <a:lnSpc>
                <a:spcPct val="50000"/>
              </a:lnSpc>
              <a:spcBef>
                <a:spcPct val="50000"/>
              </a:spcBef>
            </a:pPr>
            <a:r>
              <a:rPr lang="en-GB" sz="2400" b="1"/>
              <a:t>Standard</a:t>
            </a:r>
          </a:p>
        </p:txBody>
      </p:sp>
      <p:sp>
        <p:nvSpPr>
          <p:cNvPr id="96284" name="Line 28"/>
          <p:cNvSpPr>
            <a:spLocks noChangeShapeType="1"/>
          </p:cNvSpPr>
          <p:nvPr/>
        </p:nvSpPr>
        <p:spPr bwMode="auto">
          <a:xfrm>
            <a:off x="5227638" y="2533650"/>
            <a:ext cx="231775" cy="1066800"/>
          </a:xfrm>
          <a:prstGeom prst="line">
            <a:avLst/>
          </a:prstGeom>
          <a:noFill/>
          <a:ln w="28575">
            <a:solidFill>
              <a:srgbClr val="FF0000"/>
            </a:solidFill>
            <a:round/>
            <a:headEnd/>
            <a:tailEnd type="triangle" w="lg" len="lg"/>
          </a:ln>
          <a:effectLst/>
        </p:spPr>
        <p:txBody>
          <a:bodyPr>
            <a:prstTxWarp prst="textNoShape">
              <a:avLst/>
            </a:prstTxWarp>
          </a:bodyPr>
          <a:lstStyle/>
          <a:p>
            <a:endParaRPr lang="en-US"/>
          </a:p>
        </p:txBody>
      </p:sp>
      <p:sp>
        <p:nvSpPr>
          <p:cNvPr id="96285" name="Line 29"/>
          <p:cNvSpPr>
            <a:spLocks noChangeShapeType="1"/>
          </p:cNvSpPr>
          <p:nvPr/>
        </p:nvSpPr>
        <p:spPr bwMode="auto">
          <a:xfrm flipH="1">
            <a:off x="6159500" y="2466975"/>
            <a:ext cx="0" cy="1133475"/>
          </a:xfrm>
          <a:prstGeom prst="line">
            <a:avLst/>
          </a:prstGeom>
          <a:noFill/>
          <a:ln w="28575">
            <a:solidFill>
              <a:schemeClr val="bg2"/>
            </a:solidFill>
            <a:round/>
            <a:headEnd/>
            <a:tailEnd type="triangle" w="lg" len="lg"/>
          </a:ln>
          <a:effectLst/>
        </p:spPr>
        <p:txBody>
          <a:bodyPr>
            <a:prstTxWarp prst="textNoShape">
              <a:avLst/>
            </a:prstTxWarp>
          </a:bodyPr>
          <a:lstStyle/>
          <a:p>
            <a:endParaRPr lang="en-US"/>
          </a:p>
        </p:txBody>
      </p:sp>
      <p:sp>
        <p:nvSpPr>
          <p:cNvPr id="96286" name="Oval 30"/>
          <p:cNvSpPr>
            <a:spLocks noChangeArrowheads="1"/>
          </p:cNvSpPr>
          <p:nvPr/>
        </p:nvSpPr>
        <p:spPr bwMode="auto">
          <a:xfrm>
            <a:off x="7156450" y="3657600"/>
            <a:ext cx="266700" cy="103188"/>
          </a:xfrm>
          <a:prstGeom prst="ellipse">
            <a:avLst/>
          </a:prstGeom>
          <a:solidFill>
            <a:schemeClr val="bg2"/>
          </a:solidFill>
          <a:ln w="25400">
            <a:solidFill>
              <a:srgbClr val="000000"/>
            </a:solidFill>
            <a:round/>
            <a:headEnd/>
            <a:tailEnd/>
          </a:ln>
          <a:effectLst/>
        </p:spPr>
        <p:txBody>
          <a:bodyPr wrap="none" anchor="ctr">
            <a:prstTxWarp prst="textNoShape">
              <a:avLst/>
            </a:prstTxWarp>
          </a:bodyPr>
          <a:lstStyle/>
          <a:p>
            <a:endParaRPr lang="en-US"/>
          </a:p>
        </p:txBody>
      </p:sp>
      <p:sp>
        <p:nvSpPr>
          <p:cNvPr id="96287" name="Oval 31"/>
          <p:cNvSpPr>
            <a:spLocks noChangeArrowheads="1"/>
          </p:cNvSpPr>
          <p:nvPr/>
        </p:nvSpPr>
        <p:spPr bwMode="auto">
          <a:xfrm>
            <a:off x="7753350" y="3686175"/>
            <a:ext cx="266700" cy="103188"/>
          </a:xfrm>
          <a:prstGeom prst="ellipse">
            <a:avLst/>
          </a:prstGeom>
          <a:solidFill>
            <a:schemeClr val="bg2"/>
          </a:solidFill>
          <a:ln w="25400">
            <a:solidFill>
              <a:srgbClr val="000000"/>
            </a:solidFill>
            <a:round/>
            <a:headEnd/>
            <a:tailEnd/>
          </a:ln>
          <a:effectLst/>
        </p:spPr>
        <p:txBody>
          <a:bodyPr wrap="none" anchor="ctr">
            <a:prstTxWarp prst="textNoShape">
              <a:avLst/>
            </a:prstTxWarp>
          </a:bodyPr>
          <a:lstStyle/>
          <a:p>
            <a:endParaRPr lang="en-US"/>
          </a:p>
        </p:txBody>
      </p:sp>
      <p:sp>
        <p:nvSpPr>
          <p:cNvPr id="96288" name="Line 32"/>
          <p:cNvSpPr>
            <a:spLocks noChangeShapeType="1"/>
          </p:cNvSpPr>
          <p:nvPr/>
        </p:nvSpPr>
        <p:spPr bwMode="auto">
          <a:xfrm>
            <a:off x="7354888" y="4386263"/>
            <a:ext cx="463550" cy="0"/>
          </a:xfrm>
          <a:prstGeom prst="line">
            <a:avLst/>
          </a:prstGeom>
          <a:noFill/>
          <a:ln w="25400">
            <a:solidFill>
              <a:srgbClr val="000000"/>
            </a:solidFill>
            <a:round/>
            <a:headEnd/>
            <a:tailEnd/>
          </a:ln>
          <a:effectLst/>
        </p:spPr>
        <p:txBody>
          <a:bodyPr>
            <a:prstTxWarp prst="textNoShape">
              <a:avLst/>
            </a:prstTxWarp>
          </a:bodyPr>
          <a:lstStyle/>
          <a:p>
            <a:endParaRPr lang="en-US"/>
          </a:p>
        </p:txBody>
      </p:sp>
      <p:sp>
        <p:nvSpPr>
          <p:cNvPr id="96289" name="Line 33"/>
          <p:cNvSpPr>
            <a:spLocks noChangeShapeType="1"/>
          </p:cNvSpPr>
          <p:nvPr/>
        </p:nvSpPr>
        <p:spPr bwMode="auto">
          <a:xfrm flipH="1">
            <a:off x="7489825" y="3760788"/>
            <a:ext cx="130175" cy="427037"/>
          </a:xfrm>
          <a:prstGeom prst="line">
            <a:avLst/>
          </a:prstGeom>
          <a:noFill/>
          <a:ln w="25400">
            <a:solidFill>
              <a:srgbClr val="000000"/>
            </a:solidFill>
            <a:round/>
            <a:headEnd/>
            <a:tailEnd/>
          </a:ln>
          <a:effectLst/>
        </p:spPr>
        <p:txBody>
          <a:bodyPr>
            <a:prstTxWarp prst="textNoShape">
              <a:avLst/>
            </a:prstTxWarp>
          </a:bodyPr>
          <a:lstStyle/>
          <a:p>
            <a:endParaRPr lang="en-US"/>
          </a:p>
        </p:txBody>
      </p:sp>
      <p:sp>
        <p:nvSpPr>
          <p:cNvPr id="96290" name="Text Box 34"/>
          <p:cNvSpPr txBox="1">
            <a:spLocks noChangeArrowheads="1"/>
          </p:cNvSpPr>
          <p:nvPr/>
        </p:nvSpPr>
        <p:spPr bwMode="auto">
          <a:xfrm>
            <a:off x="179388" y="1454150"/>
            <a:ext cx="3787775" cy="762000"/>
          </a:xfrm>
          <a:prstGeom prst="rect">
            <a:avLst/>
          </a:prstGeom>
          <a:noFill/>
          <a:ln w="0">
            <a:noFill/>
            <a:miter lim="800000"/>
            <a:headEnd/>
            <a:tailEnd/>
          </a:ln>
          <a:effectLst/>
        </p:spPr>
        <p:txBody>
          <a:bodyPr>
            <a:prstTxWarp prst="textNoShape">
              <a:avLst/>
            </a:prstTxWarp>
            <a:spAutoFit/>
          </a:bodyPr>
          <a:lstStyle/>
          <a:p>
            <a:pPr algn="ctr" eaLnBrk="0" hangingPunct="0">
              <a:spcBef>
                <a:spcPct val="50000"/>
              </a:spcBef>
            </a:pPr>
            <a:endParaRPr lang="en-US" sz="4400" b="1">
              <a:solidFill>
                <a:schemeClr val="bg2"/>
              </a:solidFill>
            </a:endParaRPr>
          </a:p>
        </p:txBody>
      </p:sp>
      <p:sp>
        <p:nvSpPr>
          <p:cNvPr id="96291" name="Text Box 35"/>
          <p:cNvSpPr txBox="1">
            <a:spLocks noChangeArrowheads="1"/>
          </p:cNvSpPr>
          <p:nvPr/>
        </p:nvSpPr>
        <p:spPr bwMode="auto">
          <a:xfrm>
            <a:off x="250825" y="1412875"/>
            <a:ext cx="3919538" cy="5111750"/>
          </a:xfrm>
          <a:prstGeom prst="rect">
            <a:avLst/>
          </a:prstGeom>
          <a:solidFill>
            <a:schemeClr val="bg1"/>
          </a:solidFill>
          <a:ln w="0">
            <a:noFill/>
            <a:miter lim="800000"/>
            <a:headEnd/>
            <a:tailEnd/>
          </a:ln>
          <a:effectLst/>
        </p:spPr>
        <p:txBody>
          <a:bodyPr>
            <a:prstTxWarp prst="textNoShape">
              <a:avLst/>
            </a:prstTxWarp>
          </a:bodyPr>
          <a:lstStyle/>
          <a:p>
            <a:pPr algn="ctr" eaLnBrk="0" hangingPunct="0">
              <a:spcBef>
                <a:spcPct val="50000"/>
              </a:spcBef>
            </a:pPr>
            <a:endParaRPr lang="en-US" sz="4400" b="1">
              <a:solidFill>
                <a:schemeClr val="bg2"/>
              </a:solidFill>
            </a:endParaRPr>
          </a:p>
        </p:txBody>
      </p:sp>
      <p:sp>
        <p:nvSpPr>
          <p:cNvPr id="96292" name="Line 36"/>
          <p:cNvSpPr>
            <a:spLocks noChangeShapeType="1"/>
          </p:cNvSpPr>
          <p:nvPr/>
        </p:nvSpPr>
        <p:spPr bwMode="auto">
          <a:xfrm flipV="1">
            <a:off x="1189038" y="3068638"/>
            <a:ext cx="0" cy="2405062"/>
          </a:xfrm>
          <a:prstGeom prst="line">
            <a:avLst/>
          </a:prstGeom>
          <a:noFill/>
          <a:ln w="25400">
            <a:solidFill>
              <a:srgbClr val="000000"/>
            </a:solidFill>
            <a:round/>
            <a:headEnd/>
            <a:tailEnd type="triangle" w="lg" len="lg"/>
          </a:ln>
          <a:effectLst/>
        </p:spPr>
        <p:txBody>
          <a:bodyPr wrap="none" anchor="ctr">
            <a:prstTxWarp prst="textNoShape">
              <a:avLst/>
            </a:prstTxWarp>
          </a:bodyPr>
          <a:lstStyle/>
          <a:p>
            <a:endParaRPr lang="en-US"/>
          </a:p>
        </p:txBody>
      </p:sp>
      <p:sp>
        <p:nvSpPr>
          <p:cNvPr id="96293" name="Line 37"/>
          <p:cNvSpPr>
            <a:spLocks noChangeShapeType="1"/>
          </p:cNvSpPr>
          <p:nvPr/>
        </p:nvSpPr>
        <p:spPr bwMode="auto">
          <a:xfrm>
            <a:off x="1189038" y="5478463"/>
            <a:ext cx="2733675" cy="38100"/>
          </a:xfrm>
          <a:prstGeom prst="line">
            <a:avLst/>
          </a:prstGeom>
          <a:noFill/>
          <a:ln w="25400">
            <a:solidFill>
              <a:schemeClr val="tx1"/>
            </a:solidFill>
            <a:round/>
            <a:headEnd/>
            <a:tailEnd type="triangle" w="lg" len="lg"/>
          </a:ln>
          <a:effectLst/>
        </p:spPr>
        <p:txBody>
          <a:bodyPr wrap="none" anchor="ctr">
            <a:prstTxWarp prst="textNoShape">
              <a:avLst/>
            </a:prstTxWarp>
          </a:bodyPr>
          <a:lstStyle/>
          <a:p>
            <a:endParaRPr lang="en-US"/>
          </a:p>
        </p:txBody>
      </p:sp>
      <p:sp>
        <p:nvSpPr>
          <p:cNvPr id="96294" name="Text Box 38"/>
          <p:cNvSpPr txBox="1">
            <a:spLocks noChangeArrowheads="1"/>
          </p:cNvSpPr>
          <p:nvPr/>
        </p:nvSpPr>
        <p:spPr bwMode="auto">
          <a:xfrm>
            <a:off x="2200275" y="5478463"/>
            <a:ext cx="698500" cy="396875"/>
          </a:xfrm>
          <a:prstGeom prst="rect">
            <a:avLst/>
          </a:prstGeom>
          <a:noFill/>
          <a:ln w="6350">
            <a:noFill/>
            <a:miter lim="800000"/>
            <a:headEnd/>
            <a:tailEnd/>
          </a:ln>
          <a:effectLst/>
        </p:spPr>
        <p:txBody>
          <a:bodyPr>
            <a:prstTxWarp prst="textNoShape">
              <a:avLst/>
            </a:prstTxWarp>
            <a:spAutoFit/>
          </a:bodyPr>
          <a:lstStyle/>
          <a:p>
            <a:pPr algn="ctr">
              <a:spcBef>
                <a:spcPct val="50000"/>
              </a:spcBef>
            </a:pPr>
            <a:r>
              <a:rPr lang="en-GB" sz="2000" b="1"/>
              <a:t>200</a:t>
            </a:r>
            <a:endParaRPr lang="en-US" sz="2000" b="1"/>
          </a:p>
        </p:txBody>
      </p:sp>
      <p:sp>
        <p:nvSpPr>
          <p:cNvPr id="96295" name="Text Box 39"/>
          <p:cNvSpPr txBox="1">
            <a:spLocks noChangeArrowheads="1"/>
          </p:cNvSpPr>
          <p:nvPr/>
        </p:nvSpPr>
        <p:spPr bwMode="auto">
          <a:xfrm rot="16200000">
            <a:off x="-507206" y="4112419"/>
            <a:ext cx="2198687" cy="396875"/>
          </a:xfrm>
          <a:prstGeom prst="rect">
            <a:avLst/>
          </a:prstGeom>
          <a:noFill/>
          <a:ln w="6350">
            <a:noFill/>
            <a:miter lim="800000"/>
            <a:headEnd/>
            <a:tailEnd/>
          </a:ln>
          <a:effectLst/>
        </p:spPr>
        <p:txBody>
          <a:bodyPr>
            <a:prstTxWarp prst="textNoShape">
              <a:avLst/>
            </a:prstTxWarp>
            <a:spAutoFit/>
          </a:bodyPr>
          <a:lstStyle/>
          <a:p>
            <a:pPr algn="ctr">
              <a:spcBef>
                <a:spcPct val="50000"/>
              </a:spcBef>
            </a:pPr>
            <a:r>
              <a:rPr lang="en-GB" sz="2000" b="1"/>
              <a:t>Amplitude (</a:t>
            </a:r>
            <a:r>
              <a:rPr lang="el-GR" sz="2000" b="1">
                <a:ea typeface="Times New Roman" charset="0"/>
                <a:cs typeface="Times New Roman" charset="0"/>
              </a:rPr>
              <a:t>μ</a:t>
            </a:r>
            <a:r>
              <a:rPr lang="en-GB" sz="2000" b="1"/>
              <a:t>V)</a:t>
            </a:r>
            <a:endParaRPr lang="en-US" sz="2000" b="1"/>
          </a:p>
        </p:txBody>
      </p:sp>
      <p:sp>
        <p:nvSpPr>
          <p:cNvPr id="96296" name="Text Box 40"/>
          <p:cNvSpPr txBox="1">
            <a:spLocks noChangeArrowheads="1"/>
          </p:cNvSpPr>
          <p:nvPr/>
        </p:nvSpPr>
        <p:spPr bwMode="auto">
          <a:xfrm>
            <a:off x="857250" y="4191000"/>
            <a:ext cx="266700" cy="396875"/>
          </a:xfrm>
          <a:prstGeom prst="rect">
            <a:avLst/>
          </a:prstGeom>
          <a:noFill/>
          <a:ln w="6350">
            <a:noFill/>
            <a:miter lim="800000"/>
            <a:headEnd/>
            <a:tailEnd/>
          </a:ln>
          <a:effectLst/>
        </p:spPr>
        <p:txBody>
          <a:bodyPr>
            <a:prstTxWarp prst="textNoShape">
              <a:avLst/>
            </a:prstTxWarp>
            <a:spAutoFit/>
          </a:bodyPr>
          <a:lstStyle/>
          <a:p>
            <a:pPr algn="ctr">
              <a:spcBef>
                <a:spcPct val="50000"/>
              </a:spcBef>
            </a:pPr>
            <a:r>
              <a:rPr lang="en-GB" sz="2000" b="1"/>
              <a:t>0</a:t>
            </a:r>
            <a:endParaRPr lang="en-US" sz="2000" b="1"/>
          </a:p>
        </p:txBody>
      </p:sp>
      <p:sp>
        <p:nvSpPr>
          <p:cNvPr id="96297" name="Text Box 41"/>
          <p:cNvSpPr txBox="1">
            <a:spLocks noChangeArrowheads="1"/>
          </p:cNvSpPr>
          <p:nvPr/>
        </p:nvSpPr>
        <p:spPr bwMode="auto">
          <a:xfrm>
            <a:off x="857250" y="3263900"/>
            <a:ext cx="266700" cy="396875"/>
          </a:xfrm>
          <a:prstGeom prst="rect">
            <a:avLst/>
          </a:prstGeom>
          <a:noFill/>
          <a:ln w="6350">
            <a:noFill/>
            <a:miter lim="800000"/>
            <a:headEnd/>
            <a:tailEnd/>
          </a:ln>
          <a:effectLst/>
        </p:spPr>
        <p:txBody>
          <a:bodyPr>
            <a:prstTxWarp prst="textNoShape">
              <a:avLst/>
            </a:prstTxWarp>
            <a:spAutoFit/>
          </a:bodyPr>
          <a:lstStyle/>
          <a:p>
            <a:pPr algn="ctr">
              <a:spcBef>
                <a:spcPct val="50000"/>
              </a:spcBef>
            </a:pPr>
            <a:r>
              <a:rPr lang="en-GB" sz="2000" b="1"/>
              <a:t>8</a:t>
            </a:r>
            <a:endParaRPr lang="en-US" sz="2000" b="1"/>
          </a:p>
        </p:txBody>
      </p:sp>
      <p:sp>
        <p:nvSpPr>
          <p:cNvPr id="96298" name="Text Box 42"/>
          <p:cNvSpPr txBox="1">
            <a:spLocks noChangeArrowheads="1"/>
          </p:cNvSpPr>
          <p:nvPr/>
        </p:nvSpPr>
        <p:spPr bwMode="auto">
          <a:xfrm>
            <a:off x="682625" y="5156200"/>
            <a:ext cx="650875" cy="396875"/>
          </a:xfrm>
          <a:prstGeom prst="rect">
            <a:avLst/>
          </a:prstGeom>
          <a:noFill/>
          <a:ln w="6350">
            <a:noFill/>
            <a:miter lim="800000"/>
            <a:headEnd/>
            <a:tailEnd/>
          </a:ln>
          <a:effectLst/>
        </p:spPr>
        <p:txBody>
          <a:bodyPr>
            <a:prstTxWarp prst="textNoShape">
              <a:avLst/>
            </a:prstTxWarp>
            <a:spAutoFit/>
          </a:bodyPr>
          <a:lstStyle/>
          <a:p>
            <a:pPr algn="ctr">
              <a:spcBef>
                <a:spcPct val="50000"/>
              </a:spcBef>
            </a:pPr>
            <a:r>
              <a:rPr lang="en-GB" sz="2000" b="1"/>
              <a:t>-8</a:t>
            </a:r>
            <a:endParaRPr lang="en-US" sz="2000" b="1"/>
          </a:p>
        </p:txBody>
      </p:sp>
      <p:sp>
        <p:nvSpPr>
          <p:cNvPr id="96299" name="Text Box 43"/>
          <p:cNvSpPr txBox="1">
            <a:spLocks noChangeArrowheads="1"/>
          </p:cNvSpPr>
          <p:nvPr/>
        </p:nvSpPr>
        <p:spPr bwMode="auto">
          <a:xfrm>
            <a:off x="1533525" y="5870575"/>
            <a:ext cx="1793875" cy="396875"/>
          </a:xfrm>
          <a:prstGeom prst="rect">
            <a:avLst/>
          </a:prstGeom>
          <a:noFill/>
          <a:ln w="6350">
            <a:noFill/>
            <a:miter lim="800000"/>
            <a:headEnd/>
            <a:tailEnd/>
          </a:ln>
          <a:effectLst/>
        </p:spPr>
        <p:txBody>
          <a:bodyPr>
            <a:prstTxWarp prst="textNoShape">
              <a:avLst/>
            </a:prstTxWarp>
            <a:spAutoFit/>
          </a:bodyPr>
          <a:lstStyle/>
          <a:p>
            <a:pPr algn="ctr">
              <a:spcBef>
                <a:spcPct val="50000"/>
              </a:spcBef>
            </a:pPr>
            <a:r>
              <a:rPr lang="en-GB" sz="2000" b="1"/>
              <a:t>Latency (ms)</a:t>
            </a:r>
            <a:endParaRPr lang="en-US" sz="2000" b="1"/>
          </a:p>
        </p:txBody>
      </p:sp>
      <p:sp>
        <p:nvSpPr>
          <p:cNvPr id="96300" name="Text Box 44"/>
          <p:cNvSpPr txBox="1">
            <a:spLocks noChangeArrowheads="1"/>
          </p:cNvSpPr>
          <p:nvPr/>
        </p:nvSpPr>
        <p:spPr bwMode="auto">
          <a:xfrm>
            <a:off x="906463" y="5478463"/>
            <a:ext cx="698500" cy="396875"/>
          </a:xfrm>
          <a:prstGeom prst="rect">
            <a:avLst/>
          </a:prstGeom>
          <a:noFill/>
          <a:ln w="6350">
            <a:noFill/>
            <a:miter lim="800000"/>
            <a:headEnd/>
            <a:tailEnd/>
          </a:ln>
          <a:effectLst/>
        </p:spPr>
        <p:txBody>
          <a:bodyPr>
            <a:prstTxWarp prst="textNoShape">
              <a:avLst/>
            </a:prstTxWarp>
            <a:spAutoFit/>
          </a:bodyPr>
          <a:lstStyle/>
          <a:p>
            <a:pPr algn="ctr">
              <a:spcBef>
                <a:spcPct val="50000"/>
              </a:spcBef>
            </a:pPr>
            <a:r>
              <a:rPr lang="en-GB" sz="2000" b="1"/>
              <a:t>-100</a:t>
            </a:r>
            <a:endParaRPr lang="en-US" sz="2000" b="1"/>
          </a:p>
        </p:txBody>
      </p:sp>
      <p:sp>
        <p:nvSpPr>
          <p:cNvPr id="96301" name="Text Box 45"/>
          <p:cNvSpPr txBox="1">
            <a:spLocks noChangeArrowheads="1"/>
          </p:cNvSpPr>
          <p:nvPr/>
        </p:nvSpPr>
        <p:spPr bwMode="auto">
          <a:xfrm>
            <a:off x="304800" y="1447800"/>
            <a:ext cx="3743325" cy="457200"/>
          </a:xfrm>
          <a:prstGeom prst="rect">
            <a:avLst/>
          </a:prstGeom>
          <a:noFill/>
          <a:ln w="0">
            <a:noFill/>
            <a:miter lim="800000"/>
            <a:headEnd/>
            <a:tailEnd/>
          </a:ln>
          <a:effectLst/>
        </p:spPr>
        <p:txBody>
          <a:bodyPr>
            <a:prstTxWarp prst="textNoShape">
              <a:avLst/>
            </a:prstTxWarp>
            <a:spAutoFit/>
          </a:bodyPr>
          <a:lstStyle/>
          <a:p>
            <a:pPr algn="ctr" eaLnBrk="0" hangingPunct="0">
              <a:spcBef>
                <a:spcPct val="50000"/>
              </a:spcBef>
            </a:pPr>
            <a:endParaRPr lang="en-US" sz="2400" b="1"/>
          </a:p>
        </p:txBody>
      </p:sp>
      <p:sp>
        <p:nvSpPr>
          <p:cNvPr id="96302" name="Text Box 46"/>
          <p:cNvSpPr txBox="1">
            <a:spLocks noChangeArrowheads="1"/>
          </p:cNvSpPr>
          <p:nvPr/>
        </p:nvSpPr>
        <p:spPr bwMode="auto">
          <a:xfrm>
            <a:off x="3130550" y="5516563"/>
            <a:ext cx="698500" cy="396875"/>
          </a:xfrm>
          <a:prstGeom prst="rect">
            <a:avLst/>
          </a:prstGeom>
          <a:noFill/>
          <a:ln w="6350">
            <a:noFill/>
            <a:miter lim="800000"/>
            <a:headEnd/>
            <a:tailEnd/>
          </a:ln>
          <a:effectLst/>
        </p:spPr>
        <p:txBody>
          <a:bodyPr>
            <a:prstTxWarp prst="textNoShape">
              <a:avLst/>
            </a:prstTxWarp>
            <a:spAutoFit/>
          </a:bodyPr>
          <a:lstStyle/>
          <a:p>
            <a:pPr algn="ctr">
              <a:spcBef>
                <a:spcPct val="50000"/>
              </a:spcBef>
            </a:pPr>
            <a:r>
              <a:rPr lang="en-GB" sz="2000" b="1"/>
              <a:t>350</a:t>
            </a:r>
            <a:endParaRPr lang="en-US" sz="2000" b="1"/>
          </a:p>
        </p:txBody>
      </p:sp>
      <p:sp>
        <p:nvSpPr>
          <p:cNvPr id="96303" name="Freeform 47"/>
          <p:cNvSpPr>
            <a:spLocks/>
          </p:cNvSpPr>
          <p:nvPr/>
        </p:nvSpPr>
        <p:spPr bwMode="auto">
          <a:xfrm>
            <a:off x="1330325" y="3787775"/>
            <a:ext cx="2735263" cy="1511300"/>
          </a:xfrm>
          <a:custGeom>
            <a:avLst/>
            <a:gdLst/>
            <a:ahLst/>
            <a:cxnLst>
              <a:cxn ang="0">
                <a:pos x="0" y="340"/>
              </a:cxn>
              <a:cxn ang="0">
                <a:pos x="136" y="295"/>
              </a:cxn>
              <a:cxn ang="0">
                <a:pos x="272" y="340"/>
              </a:cxn>
              <a:cxn ang="0">
                <a:pos x="453" y="204"/>
              </a:cxn>
              <a:cxn ang="0">
                <a:pos x="635" y="794"/>
              </a:cxn>
              <a:cxn ang="0">
                <a:pos x="726" y="839"/>
              </a:cxn>
              <a:cxn ang="0">
                <a:pos x="952" y="113"/>
              </a:cxn>
              <a:cxn ang="0">
                <a:pos x="1225" y="159"/>
              </a:cxn>
              <a:cxn ang="0">
                <a:pos x="1451" y="295"/>
              </a:cxn>
              <a:cxn ang="0">
                <a:pos x="1723" y="68"/>
              </a:cxn>
            </a:cxnLst>
            <a:rect l="0" t="0" r="r" b="b"/>
            <a:pathLst>
              <a:path w="1723" h="952">
                <a:moveTo>
                  <a:pt x="0" y="340"/>
                </a:moveTo>
                <a:cubicBezTo>
                  <a:pt x="45" y="317"/>
                  <a:pt x="91" y="295"/>
                  <a:pt x="136" y="295"/>
                </a:cubicBezTo>
                <a:cubicBezTo>
                  <a:pt x="181" y="295"/>
                  <a:pt x="219" y="355"/>
                  <a:pt x="272" y="340"/>
                </a:cubicBezTo>
                <a:cubicBezTo>
                  <a:pt x="325" y="325"/>
                  <a:pt x="393" y="128"/>
                  <a:pt x="453" y="204"/>
                </a:cubicBezTo>
                <a:cubicBezTo>
                  <a:pt x="513" y="280"/>
                  <a:pt x="589" y="688"/>
                  <a:pt x="635" y="794"/>
                </a:cubicBezTo>
                <a:cubicBezTo>
                  <a:pt x="681" y="900"/>
                  <a:pt x="673" y="952"/>
                  <a:pt x="726" y="839"/>
                </a:cubicBezTo>
                <a:cubicBezTo>
                  <a:pt x="779" y="726"/>
                  <a:pt x="869" y="226"/>
                  <a:pt x="952" y="113"/>
                </a:cubicBezTo>
                <a:cubicBezTo>
                  <a:pt x="1035" y="0"/>
                  <a:pt x="1142" y="129"/>
                  <a:pt x="1225" y="159"/>
                </a:cubicBezTo>
                <a:cubicBezTo>
                  <a:pt x="1308" y="189"/>
                  <a:pt x="1368" y="310"/>
                  <a:pt x="1451" y="295"/>
                </a:cubicBezTo>
                <a:cubicBezTo>
                  <a:pt x="1534" y="280"/>
                  <a:pt x="1678" y="106"/>
                  <a:pt x="1723" y="68"/>
                </a:cubicBezTo>
              </a:path>
            </a:pathLst>
          </a:custGeom>
          <a:noFill/>
          <a:ln w="38100">
            <a:solidFill>
              <a:srgbClr val="FF0000"/>
            </a:solidFill>
            <a:round/>
            <a:headEnd/>
            <a:tailEnd/>
          </a:ln>
          <a:effectLst/>
        </p:spPr>
        <p:txBody>
          <a:bodyPr>
            <a:prstTxWarp prst="textNoShape">
              <a:avLst/>
            </a:prstTxWarp>
          </a:bodyPr>
          <a:lstStyle/>
          <a:p>
            <a:endParaRPr lang="en-US"/>
          </a:p>
        </p:txBody>
      </p:sp>
      <p:sp>
        <p:nvSpPr>
          <p:cNvPr id="96304" name="Freeform 48"/>
          <p:cNvSpPr>
            <a:spLocks/>
          </p:cNvSpPr>
          <p:nvPr/>
        </p:nvSpPr>
        <p:spPr bwMode="auto">
          <a:xfrm>
            <a:off x="1330325" y="3787775"/>
            <a:ext cx="2676525" cy="889000"/>
          </a:xfrm>
          <a:custGeom>
            <a:avLst/>
            <a:gdLst/>
            <a:ahLst/>
            <a:cxnLst>
              <a:cxn ang="0">
                <a:pos x="0" y="318"/>
              </a:cxn>
              <a:cxn ang="0">
                <a:pos x="181" y="273"/>
              </a:cxn>
              <a:cxn ang="0">
                <a:pos x="317" y="318"/>
              </a:cxn>
              <a:cxn ang="0">
                <a:pos x="408" y="137"/>
              </a:cxn>
              <a:cxn ang="0">
                <a:pos x="590" y="363"/>
              </a:cxn>
              <a:cxn ang="0">
                <a:pos x="680" y="545"/>
              </a:cxn>
              <a:cxn ang="0">
                <a:pos x="816" y="273"/>
              </a:cxn>
              <a:cxn ang="0">
                <a:pos x="952" y="46"/>
              </a:cxn>
              <a:cxn ang="0">
                <a:pos x="1361" y="182"/>
              </a:cxn>
              <a:cxn ang="0">
                <a:pos x="1633" y="91"/>
              </a:cxn>
              <a:cxn ang="0">
                <a:pos x="1678" y="0"/>
              </a:cxn>
            </a:cxnLst>
            <a:rect l="0" t="0" r="r" b="b"/>
            <a:pathLst>
              <a:path w="1686" h="560">
                <a:moveTo>
                  <a:pt x="0" y="318"/>
                </a:moveTo>
                <a:cubicBezTo>
                  <a:pt x="64" y="295"/>
                  <a:pt x="128" y="273"/>
                  <a:pt x="181" y="273"/>
                </a:cubicBezTo>
                <a:cubicBezTo>
                  <a:pt x="234" y="273"/>
                  <a:pt x="279" y="341"/>
                  <a:pt x="317" y="318"/>
                </a:cubicBezTo>
                <a:cubicBezTo>
                  <a:pt x="355" y="295"/>
                  <a:pt x="363" y="130"/>
                  <a:pt x="408" y="137"/>
                </a:cubicBezTo>
                <a:cubicBezTo>
                  <a:pt x="453" y="144"/>
                  <a:pt x="545" y="295"/>
                  <a:pt x="590" y="363"/>
                </a:cubicBezTo>
                <a:cubicBezTo>
                  <a:pt x="635" y="431"/>
                  <a:pt x="642" y="560"/>
                  <a:pt x="680" y="545"/>
                </a:cubicBezTo>
                <a:cubicBezTo>
                  <a:pt x="718" y="530"/>
                  <a:pt x="771" y="356"/>
                  <a:pt x="816" y="273"/>
                </a:cubicBezTo>
                <a:cubicBezTo>
                  <a:pt x="861" y="190"/>
                  <a:pt x="861" y="61"/>
                  <a:pt x="952" y="46"/>
                </a:cubicBezTo>
                <a:cubicBezTo>
                  <a:pt x="1043" y="31"/>
                  <a:pt x="1248" y="175"/>
                  <a:pt x="1361" y="182"/>
                </a:cubicBezTo>
                <a:cubicBezTo>
                  <a:pt x="1474" y="189"/>
                  <a:pt x="1580" y="121"/>
                  <a:pt x="1633" y="91"/>
                </a:cubicBezTo>
                <a:cubicBezTo>
                  <a:pt x="1686" y="61"/>
                  <a:pt x="1671" y="15"/>
                  <a:pt x="1678" y="0"/>
                </a:cubicBezTo>
              </a:path>
            </a:pathLst>
          </a:custGeom>
          <a:noFill/>
          <a:ln w="38100">
            <a:solidFill>
              <a:schemeClr val="tx1"/>
            </a:solidFill>
            <a:round/>
            <a:headEnd/>
            <a:tailEnd/>
          </a:ln>
          <a:effectLst/>
        </p:spPr>
        <p:txBody>
          <a:bodyPr>
            <a:prstTxWarp prst="textNoShape">
              <a:avLst/>
            </a:prstTxWarp>
          </a:bodyPr>
          <a:lstStyle/>
          <a:p>
            <a:endParaRPr lang="en-US"/>
          </a:p>
        </p:txBody>
      </p:sp>
      <p:sp>
        <p:nvSpPr>
          <p:cNvPr id="96305" name="Text Box 49"/>
          <p:cNvSpPr txBox="1">
            <a:spLocks noChangeArrowheads="1"/>
          </p:cNvSpPr>
          <p:nvPr/>
        </p:nvSpPr>
        <p:spPr bwMode="auto">
          <a:xfrm>
            <a:off x="1476375" y="2060575"/>
            <a:ext cx="1223963" cy="915988"/>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a:t>Mismatch Negativity (MMN)</a:t>
            </a:r>
            <a:endParaRPr lang="en-US"/>
          </a:p>
        </p:txBody>
      </p:sp>
      <p:sp>
        <p:nvSpPr>
          <p:cNvPr id="96306" name="Line 50"/>
          <p:cNvSpPr>
            <a:spLocks noChangeShapeType="1"/>
          </p:cNvSpPr>
          <p:nvPr/>
        </p:nvSpPr>
        <p:spPr bwMode="auto">
          <a:xfrm>
            <a:off x="1979613" y="2924175"/>
            <a:ext cx="431800" cy="1944688"/>
          </a:xfrm>
          <a:prstGeom prst="line">
            <a:avLst/>
          </a:prstGeom>
          <a:noFill/>
          <a:ln w="38100">
            <a:solidFill>
              <a:schemeClr val="tx1"/>
            </a:solidFill>
            <a:round/>
            <a:headEnd/>
            <a:tailEnd type="triangle" w="med" len="med"/>
          </a:ln>
          <a:effectLst/>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466</TotalTime>
  <Words>1089</Words>
  <Application>Microsoft Macintosh PowerPoint</Application>
  <PresentationFormat>On-screen Show (4:3)</PresentationFormat>
  <Paragraphs>177</Paragraphs>
  <Slides>30</Slides>
  <Notes>21</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Office Theme</vt:lpstr>
      <vt:lpstr>Bitmap Image</vt:lpstr>
      <vt:lpstr>  Unlocking the Potential of Music for Children with Autism: From Neuroscience to Quality of Life </vt:lpstr>
      <vt:lpstr>Acknowledgements</vt:lpstr>
      <vt:lpstr>Outline of Presentation</vt:lpstr>
      <vt:lpstr>Explorations of Music and Language Processing in Individuals with Autism</vt:lpstr>
      <vt:lpstr>Musical Abilities of Those with Autism</vt:lpstr>
      <vt:lpstr>Music and Language Processing</vt:lpstr>
      <vt:lpstr>Slide 7</vt:lpstr>
      <vt:lpstr>Music and Language Processing</vt:lpstr>
      <vt:lpstr>Event-Related Potentials (ERPs)</vt:lpstr>
      <vt:lpstr>Slide 10</vt:lpstr>
      <vt:lpstr>Music and Language Processing</vt:lpstr>
      <vt:lpstr>Music Therapy for Those With Autism</vt:lpstr>
      <vt:lpstr>Music Therapy Defined</vt:lpstr>
      <vt:lpstr>Music Therapy</vt:lpstr>
      <vt:lpstr>Types of Music Therapy</vt:lpstr>
      <vt:lpstr>Music Therapy with Individuals with Autism:  Widely Recommended . . . </vt:lpstr>
      <vt:lpstr>Music Therapy with Individuals with Autism: Under Researched…</vt:lpstr>
      <vt:lpstr>Slide 18</vt:lpstr>
      <vt:lpstr>Slide 19</vt:lpstr>
      <vt:lpstr>The Socioeconomic Picture of Autism</vt:lpstr>
      <vt:lpstr>The Socioeconomic Picture of Autism</vt:lpstr>
      <vt:lpstr>Slide 22</vt:lpstr>
      <vt:lpstr>Slide 23</vt:lpstr>
      <vt:lpstr>Our Mission</vt:lpstr>
      <vt:lpstr> </vt:lpstr>
      <vt:lpstr>Growth from 2007-2013</vt:lpstr>
      <vt:lpstr>Slide 27</vt:lpstr>
      <vt:lpstr>Slide 28</vt:lpstr>
      <vt:lpstr>Slide 29</vt:lpstr>
      <vt:lpstr>  THANK YOU!  Robert E. Accordino, MD, MSc Robert@MusicForAutism.org</vt:lpstr>
    </vt:vector>
  </TitlesOfParts>
  <Company>Goldman Sachs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Frontiers in Music, Language and Autism</dc:title>
  <dc:creator>Louise Pitt</dc:creator>
  <cp:lastModifiedBy>Louise Pitt</cp:lastModifiedBy>
  <cp:revision>17</cp:revision>
  <dcterms:created xsi:type="dcterms:W3CDTF">2014-09-30T01:48:34Z</dcterms:created>
  <dcterms:modified xsi:type="dcterms:W3CDTF">2014-09-30T01:50:23Z</dcterms:modified>
</cp:coreProperties>
</file>